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13"/>
  </p:notesMasterIdLst>
  <p:sldIdLst>
    <p:sldId id="258" r:id="rId2"/>
    <p:sldId id="259" r:id="rId3"/>
    <p:sldId id="260" r:id="rId4"/>
    <p:sldId id="261" r:id="rId5"/>
    <p:sldId id="262" r:id="rId6"/>
    <p:sldId id="265" r:id="rId7"/>
    <p:sldId id="263" r:id="rId8"/>
    <p:sldId id="264" r:id="rId9"/>
    <p:sldId id="266" r:id="rId10"/>
    <p:sldId id="268" r:id="rId11"/>
    <p:sldId id="269" r:id="rId12"/>
  </p:sldIdLst>
  <p:sldSz cx="8999538" cy="5400675"/>
  <p:notesSz cx="6858000" cy="9144000"/>
  <p:embeddedFontLst>
    <p:embeddedFont>
      <p:font typeface="a아시아헤드1" panose="02020600000000000000" pitchFamily="18" charset="-127"/>
      <p:regular r:id="rId14"/>
    </p:embeddedFont>
    <p:embeddedFont>
      <p:font typeface="a아시아헤드2" panose="02020600000000000000" pitchFamily="18" charset="-127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Cambria Math" panose="02040503050406030204" pitchFamily="18" charset="0"/>
      <p:regular r:id="rId22"/>
    </p:embeddedFont>
    <p:embeddedFont>
      <p:font typeface="Roboto Condensed" pitchFamily="2" charset="0"/>
      <p:regular r:id="rId23"/>
      <p:bold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AF9"/>
    <a:srgbClr val="F4F4F4"/>
    <a:srgbClr val="E0E0E0"/>
    <a:srgbClr val="B2B2B2"/>
    <a:srgbClr val="DDDDDD"/>
    <a:srgbClr val="001E03"/>
    <a:srgbClr val="162D01"/>
    <a:srgbClr val="0B1E00"/>
    <a:srgbClr val="1D1D1D"/>
    <a:srgbClr val="081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60" autoAdjust="0"/>
    <p:restoredTop sz="83959" autoAdjust="0"/>
  </p:normalViewPr>
  <p:slideViewPr>
    <p:cSldViewPr snapToGrid="0">
      <p:cViewPr varScale="1">
        <p:scale>
          <a:sx n="58" d="100"/>
          <a:sy n="58" d="100"/>
        </p:scale>
        <p:origin x="250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D2B31A-1D4B-4948-8E01-115F4ECD5A2C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857250" y="1143000"/>
            <a:ext cx="51435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4F4072-D7E5-4DCE-BCF5-77A5539BDD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5465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Y</a:t>
            </a:r>
            <a:r>
              <a:rPr lang="ko-KR" altLang="en-US" dirty="0"/>
              <a:t>가 베르누이 분포를 </a:t>
            </a:r>
            <a:r>
              <a:rPr lang="ko-KR" altLang="en-US" dirty="0" err="1"/>
              <a:t>따른다고</a:t>
            </a:r>
            <a:r>
              <a:rPr lang="ko-KR" altLang="en-US" dirty="0"/>
              <a:t> 했을 때</a:t>
            </a:r>
            <a:r>
              <a:rPr lang="en-US" altLang="ko-KR" dirty="0"/>
              <a:t>, y</a:t>
            </a:r>
            <a:r>
              <a:rPr lang="ko-KR" altLang="en-US" dirty="0"/>
              <a:t>가 가질 수 있는 값은 </a:t>
            </a:r>
            <a:r>
              <a:rPr lang="en-US" altLang="ko-KR" dirty="0"/>
              <a:t>1 (</a:t>
            </a:r>
            <a:r>
              <a:rPr lang="ko-KR" altLang="en-US" dirty="0"/>
              <a:t>성공</a:t>
            </a:r>
            <a:r>
              <a:rPr lang="en-US" altLang="ko-KR" dirty="0"/>
              <a:t>) </a:t>
            </a:r>
            <a:r>
              <a:rPr lang="ko-KR" altLang="en-US" dirty="0"/>
              <a:t>혹은 </a:t>
            </a:r>
            <a:r>
              <a:rPr lang="en-US" altLang="ko-KR" dirty="0"/>
              <a:t>0 (</a:t>
            </a:r>
            <a:r>
              <a:rPr lang="ko-KR" altLang="en-US" dirty="0"/>
              <a:t>실패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이 때</a:t>
            </a:r>
            <a:r>
              <a:rPr lang="en-US" altLang="ko-KR" dirty="0"/>
              <a:t>, </a:t>
            </a:r>
            <a:r>
              <a:rPr lang="ko-KR" altLang="en-US" dirty="0"/>
              <a:t>성공할 확률을 </a:t>
            </a:r>
            <a:r>
              <a:rPr lang="en-US" altLang="ko-KR" dirty="0"/>
              <a:t>p</a:t>
            </a:r>
            <a:r>
              <a:rPr lang="ko-KR" altLang="en-US" dirty="0"/>
              <a:t>라고 하면 </a:t>
            </a:r>
            <a:r>
              <a:rPr lang="en-US" altLang="ko-KR" dirty="0"/>
              <a:t>P(Y=y) </a:t>
            </a:r>
            <a:r>
              <a:rPr lang="ko-KR" altLang="en-US" dirty="0"/>
              <a:t>도출 </a:t>
            </a:r>
            <a:r>
              <a:rPr lang="en-US" altLang="ko-KR" dirty="0"/>
              <a:t>-&gt; </a:t>
            </a:r>
            <a:r>
              <a:rPr lang="ko-KR" altLang="en-US" dirty="0"/>
              <a:t>함수의 곱 계산을 용이하게 하기 위하여 </a:t>
            </a:r>
            <a:r>
              <a:rPr lang="en-US" altLang="ko-KR" dirty="0"/>
              <a:t>P(Y=y)</a:t>
            </a:r>
            <a:r>
              <a:rPr lang="ko-KR" altLang="en-US" dirty="0"/>
              <a:t>에 로그를 취해 곱 </a:t>
            </a:r>
            <a:r>
              <a:rPr lang="en-US" altLang="ko-KR" dirty="0"/>
              <a:t>-&gt; </a:t>
            </a:r>
            <a:r>
              <a:rPr lang="ko-KR" altLang="en-US" dirty="0"/>
              <a:t>합으로 변경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최종적으로 </a:t>
            </a:r>
            <a:r>
              <a:rPr lang="en-US" altLang="ko-KR" dirty="0"/>
              <a:t>y = 1</a:t>
            </a:r>
            <a:r>
              <a:rPr lang="ko-KR" altLang="en-US" dirty="0"/>
              <a:t>에서 비용함수 </a:t>
            </a:r>
            <a:r>
              <a:rPr lang="en-US" altLang="ko-KR" dirty="0"/>
              <a:t>–log(p), y</a:t>
            </a:r>
            <a:r>
              <a:rPr lang="ko-KR" altLang="en-US" dirty="0"/>
              <a:t> </a:t>
            </a:r>
            <a:r>
              <a:rPr lang="en-US" altLang="ko-KR" dirty="0"/>
              <a:t>=</a:t>
            </a:r>
            <a:r>
              <a:rPr lang="ko-KR" altLang="en-US" dirty="0"/>
              <a:t> </a:t>
            </a:r>
            <a:r>
              <a:rPr lang="en-US" altLang="ko-KR" dirty="0"/>
              <a:t>0</a:t>
            </a:r>
            <a:r>
              <a:rPr lang="ko-KR" altLang="en-US" dirty="0"/>
              <a:t>에서 잘못 예측됐을 때 비용함수 </a:t>
            </a:r>
            <a:r>
              <a:rPr lang="en-US" altLang="ko-KR" dirty="0"/>
              <a:t>–log(1-p)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4F4072-D7E5-4DCE-BCF5-77A5539BDD9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6310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4943" y="883863"/>
            <a:ext cx="6749654" cy="1880235"/>
          </a:xfrm>
        </p:spPr>
        <p:txBody>
          <a:bodyPr anchor="b"/>
          <a:lstStyle>
            <a:lvl1pPr algn="ctr">
              <a:defRPr sz="442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4943" y="2836605"/>
            <a:ext cx="6749654" cy="1303913"/>
          </a:xfrm>
        </p:spPr>
        <p:txBody>
          <a:bodyPr/>
          <a:lstStyle>
            <a:lvl1pPr marL="0" indent="0" algn="ctr">
              <a:buNone/>
              <a:defRPr sz="1773"/>
            </a:lvl1pPr>
            <a:lvl2pPr marL="337532" indent="0" algn="ctr">
              <a:buNone/>
              <a:defRPr sz="1476"/>
            </a:lvl2pPr>
            <a:lvl3pPr marL="675064" indent="0" algn="ctr">
              <a:buNone/>
              <a:defRPr sz="1329"/>
            </a:lvl3pPr>
            <a:lvl4pPr marL="1012596" indent="0" algn="ctr">
              <a:buNone/>
              <a:defRPr sz="1181"/>
            </a:lvl4pPr>
            <a:lvl5pPr marL="1350128" indent="0" algn="ctr">
              <a:buNone/>
              <a:defRPr sz="1181"/>
            </a:lvl5pPr>
            <a:lvl6pPr marL="1687660" indent="0" algn="ctr">
              <a:buNone/>
              <a:defRPr sz="1181"/>
            </a:lvl6pPr>
            <a:lvl7pPr marL="2025192" indent="0" algn="ctr">
              <a:buNone/>
              <a:defRPr sz="1181"/>
            </a:lvl7pPr>
            <a:lvl8pPr marL="2362724" indent="0" algn="ctr">
              <a:buNone/>
              <a:defRPr sz="1181"/>
            </a:lvl8pPr>
            <a:lvl9pPr marL="2700256" indent="0" algn="ctr">
              <a:buNone/>
              <a:defRPr sz="1181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76241-F61C-45A8-AA14-DE3A831C725A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7008F-DF25-4C69-A61A-BA992F139D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166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76241-F61C-45A8-AA14-DE3A831C725A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7008F-DF25-4C69-A61A-BA992F139D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3721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40295" y="287536"/>
            <a:ext cx="1940526" cy="457682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8718" y="287536"/>
            <a:ext cx="5709082" cy="457682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76241-F61C-45A8-AA14-DE3A831C725A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7008F-DF25-4C69-A61A-BA992F139D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8352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76241-F61C-45A8-AA14-DE3A831C725A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7008F-DF25-4C69-A61A-BA992F139D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789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4031" y="1346419"/>
            <a:ext cx="7762102" cy="2246530"/>
          </a:xfrm>
        </p:spPr>
        <p:txBody>
          <a:bodyPr anchor="b"/>
          <a:lstStyle>
            <a:lvl1pPr>
              <a:defRPr sz="442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4031" y="3614205"/>
            <a:ext cx="7762102" cy="1181397"/>
          </a:xfrm>
        </p:spPr>
        <p:txBody>
          <a:bodyPr/>
          <a:lstStyle>
            <a:lvl1pPr marL="0" indent="0">
              <a:buNone/>
              <a:defRPr sz="1773">
                <a:solidFill>
                  <a:schemeClr val="tx1">
                    <a:tint val="75000"/>
                  </a:schemeClr>
                </a:solidFill>
              </a:defRPr>
            </a:lvl1pPr>
            <a:lvl2pPr marL="337532" indent="0">
              <a:buNone/>
              <a:defRPr sz="1476">
                <a:solidFill>
                  <a:schemeClr val="tx1">
                    <a:tint val="75000"/>
                  </a:schemeClr>
                </a:solidFill>
              </a:defRPr>
            </a:lvl2pPr>
            <a:lvl3pPr marL="675064" indent="0">
              <a:buNone/>
              <a:defRPr sz="1329">
                <a:solidFill>
                  <a:schemeClr val="tx1">
                    <a:tint val="75000"/>
                  </a:schemeClr>
                </a:solidFill>
              </a:defRPr>
            </a:lvl3pPr>
            <a:lvl4pPr marL="1012596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4pPr>
            <a:lvl5pPr marL="1350128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5pPr>
            <a:lvl6pPr marL="1687660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6pPr>
            <a:lvl7pPr marL="2025192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7pPr>
            <a:lvl8pPr marL="2362724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8pPr>
            <a:lvl9pPr marL="2700256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76241-F61C-45A8-AA14-DE3A831C725A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7008F-DF25-4C69-A61A-BA992F139D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1424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8718" y="1437682"/>
            <a:ext cx="3824804" cy="342667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56016" y="1437682"/>
            <a:ext cx="3824804" cy="342667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76241-F61C-45A8-AA14-DE3A831C725A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7008F-DF25-4C69-A61A-BA992F139D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9042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0" y="287536"/>
            <a:ext cx="7762102" cy="104388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9892" y="1323918"/>
            <a:ext cx="3807227" cy="648831"/>
          </a:xfrm>
        </p:spPr>
        <p:txBody>
          <a:bodyPr anchor="b"/>
          <a:lstStyle>
            <a:lvl1pPr marL="0" indent="0">
              <a:buNone/>
              <a:defRPr sz="1773" b="1"/>
            </a:lvl1pPr>
            <a:lvl2pPr marL="337532" indent="0">
              <a:buNone/>
              <a:defRPr sz="1476" b="1"/>
            </a:lvl2pPr>
            <a:lvl3pPr marL="675064" indent="0">
              <a:buNone/>
              <a:defRPr sz="1329" b="1"/>
            </a:lvl3pPr>
            <a:lvl4pPr marL="1012596" indent="0">
              <a:buNone/>
              <a:defRPr sz="1181" b="1"/>
            </a:lvl4pPr>
            <a:lvl5pPr marL="1350128" indent="0">
              <a:buNone/>
              <a:defRPr sz="1181" b="1"/>
            </a:lvl5pPr>
            <a:lvl6pPr marL="1687660" indent="0">
              <a:buNone/>
              <a:defRPr sz="1181" b="1"/>
            </a:lvl6pPr>
            <a:lvl7pPr marL="2025192" indent="0">
              <a:buNone/>
              <a:defRPr sz="1181" b="1"/>
            </a:lvl7pPr>
            <a:lvl8pPr marL="2362724" indent="0">
              <a:buNone/>
              <a:defRPr sz="1181" b="1"/>
            </a:lvl8pPr>
            <a:lvl9pPr marL="2700256" indent="0">
              <a:buNone/>
              <a:defRPr sz="1181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892" y="1972749"/>
            <a:ext cx="3807227" cy="290161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6016" y="1323918"/>
            <a:ext cx="3825976" cy="648831"/>
          </a:xfrm>
        </p:spPr>
        <p:txBody>
          <a:bodyPr anchor="b"/>
          <a:lstStyle>
            <a:lvl1pPr marL="0" indent="0">
              <a:buNone/>
              <a:defRPr sz="1773" b="1"/>
            </a:lvl1pPr>
            <a:lvl2pPr marL="337532" indent="0">
              <a:buNone/>
              <a:defRPr sz="1476" b="1"/>
            </a:lvl2pPr>
            <a:lvl3pPr marL="675064" indent="0">
              <a:buNone/>
              <a:defRPr sz="1329" b="1"/>
            </a:lvl3pPr>
            <a:lvl4pPr marL="1012596" indent="0">
              <a:buNone/>
              <a:defRPr sz="1181" b="1"/>
            </a:lvl4pPr>
            <a:lvl5pPr marL="1350128" indent="0">
              <a:buNone/>
              <a:defRPr sz="1181" b="1"/>
            </a:lvl5pPr>
            <a:lvl6pPr marL="1687660" indent="0">
              <a:buNone/>
              <a:defRPr sz="1181" b="1"/>
            </a:lvl6pPr>
            <a:lvl7pPr marL="2025192" indent="0">
              <a:buNone/>
              <a:defRPr sz="1181" b="1"/>
            </a:lvl7pPr>
            <a:lvl8pPr marL="2362724" indent="0">
              <a:buNone/>
              <a:defRPr sz="1181" b="1"/>
            </a:lvl8pPr>
            <a:lvl9pPr marL="2700256" indent="0">
              <a:buNone/>
              <a:defRPr sz="1181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6016" y="1972749"/>
            <a:ext cx="3825976" cy="290161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76241-F61C-45A8-AA14-DE3A831C725A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7008F-DF25-4C69-A61A-BA992F139D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1083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76241-F61C-45A8-AA14-DE3A831C725A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7008F-DF25-4C69-A61A-BA992F139D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9879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76241-F61C-45A8-AA14-DE3A831C725A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7008F-DF25-4C69-A61A-BA992F139D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1139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1" y="360045"/>
            <a:ext cx="2902585" cy="1260158"/>
          </a:xfrm>
        </p:spPr>
        <p:txBody>
          <a:bodyPr anchor="b"/>
          <a:lstStyle>
            <a:lvl1pPr>
              <a:defRPr sz="236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5976" y="777597"/>
            <a:ext cx="4556016" cy="3837980"/>
          </a:xfrm>
        </p:spPr>
        <p:txBody>
          <a:bodyPr/>
          <a:lstStyle>
            <a:lvl1pPr>
              <a:defRPr sz="2363"/>
            </a:lvl1pPr>
            <a:lvl2pPr>
              <a:defRPr sz="2068"/>
            </a:lvl2pPr>
            <a:lvl3pPr>
              <a:defRPr sz="1773"/>
            </a:lvl3pPr>
            <a:lvl4pPr>
              <a:defRPr sz="1476"/>
            </a:lvl4pPr>
            <a:lvl5pPr>
              <a:defRPr sz="1476"/>
            </a:lvl5pPr>
            <a:lvl6pPr>
              <a:defRPr sz="1476"/>
            </a:lvl6pPr>
            <a:lvl7pPr>
              <a:defRPr sz="1476"/>
            </a:lvl7pPr>
            <a:lvl8pPr>
              <a:defRPr sz="1476"/>
            </a:lvl8pPr>
            <a:lvl9pPr>
              <a:defRPr sz="1476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891" y="1620202"/>
            <a:ext cx="2902585" cy="3001626"/>
          </a:xfrm>
        </p:spPr>
        <p:txBody>
          <a:bodyPr/>
          <a:lstStyle>
            <a:lvl1pPr marL="0" indent="0">
              <a:buNone/>
              <a:defRPr sz="1181"/>
            </a:lvl1pPr>
            <a:lvl2pPr marL="337532" indent="0">
              <a:buNone/>
              <a:defRPr sz="1033"/>
            </a:lvl2pPr>
            <a:lvl3pPr marL="675064" indent="0">
              <a:buNone/>
              <a:defRPr sz="886"/>
            </a:lvl3pPr>
            <a:lvl4pPr marL="1012596" indent="0">
              <a:buNone/>
              <a:defRPr sz="738"/>
            </a:lvl4pPr>
            <a:lvl5pPr marL="1350128" indent="0">
              <a:buNone/>
              <a:defRPr sz="738"/>
            </a:lvl5pPr>
            <a:lvl6pPr marL="1687660" indent="0">
              <a:buNone/>
              <a:defRPr sz="738"/>
            </a:lvl6pPr>
            <a:lvl7pPr marL="2025192" indent="0">
              <a:buNone/>
              <a:defRPr sz="738"/>
            </a:lvl7pPr>
            <a:lvl8pPr marL="2362724" indent="0">
              <a:buNone/>
              <a:defRPr sz="738"/>
            </a:lvl8pPr>
            <a:lvl9pPr marL="2700256" indent="0">
              <a:buNone/>
              <a:defRPr sz="738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76241-F61C-45A8-AA14-DE3A831C725A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7008F-DF25-4C69-A61A-BA992F139D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510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1" y="360045"/>
            <a:ext cx="2902585" cy="1260158"/>
          </a:xfrm>
        </p:spPr>
        <p:txBody>
          <a:bodyPr anchor="b"/>
          <a:lstStyle>
            <a:lvl1pPr>
              <a:defRPr sz="236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25976" y="777597"/>
            <a:ext cx="4556016" cy="3837980"/>
          </a:xfrm>
        </p:spPr>
        <p:txBody>
          <a:bodyPr anchor="t"/>
          <a:lstStyle>
            <a:lvl1pPr marL="0" indent="0">
              <a:buNone/>
              <a:defRPr sz="2363"/>
            </a:lvl1pPr>
            <a:lvl2pPr marL="337532" indent="0">
              <a:buNone/>
              <a:defRPr sz="2068"/>
            </a:lvl2pPr>
            <a:lvl3pPr marL="675064" indent="0">
              <a:buNone/>
              <a:defRPr sz="1773"/>
            </a:lvl3pPr>
            <a:lvl4pPr marL="1012596" indent="0">
              <a:buNone/>
              <a:defRPr sz="1476"/>
            </a:lvl4pPr>
            <a:lvl5pPr marL="1350128" indent="0">
              <a:buNone/>
              <a:defRPr sz="1476"/>
            </a:lvl5pPr>
            <a:lvl6pPr marL="1687660" indent="0">
              <a:buNone/>
              <a:defRPr sz="1476"/>
            </a:lvl6pPr>
            <a:lvl7pPr marL="2025192" indent="0">
              <a:buNone/>
              <a:defRPr sz="1476"/>
            </a:lvl7pPr>
            <a:lvl8pPr marL="2362724" indent="0">
              <a:buNone/>
              <a:defRPr sz="1476"/>
            </a:lvl8pPr>
            <a:lvl9pPr marL="2700256" indent="0">
              <a:buNone/>
              <a:defRPr sz="1476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891" y="1620202"/>
            <a:ext cx="2902585" cy="3001626"/>
          </a:xfrm>
        </p:spPr>
        <p:txBody>
          <a:bodyPr/>
          <a:lstStyle>
            <a:lvl1pPr marL="0" indent="0">
              <a:buNone/>
              <a:defRPr sz="1181"/>
            </a:lvl1pPr>
            <a:lvl2pPr marL="337532" indent="0">
              <a:buNone/>
              <a:defRPr sz="1033"/>
            </a:lvl2pPr>
            <a:lvl3pPr marL="675064" indent="0">
              <a:buNone/>
              <a:defRPr sz="886"/>
            </a:lvl3pPr>
            <a:lvl4pPr marL="1012596" indent="0">
              <a:buNone/>
              <a:defRPr sz="738"/>
            </a:lvl4pPr>
            <a:lvl5pPr marL="1350128" indent="0">
              <a:buNone/>
              <a:defRPr sz="738"/>
            </a:lvl5pPr>
            <a:lvl6pPr marL="1687660" indent="0">
              <a:buNone/>
              <a:defRPr sz="738"/>
            </a:lvl6pPr>
            <a:lvl7pPr marL="2025192" indent="0">
              <a:buNone/>
              <a:defRPr sz="738"/>
            </a:lvl7pPr>
            <a:lvl8pPr marL="2362724" indent="0">
              <a:buNone/>
              <a:defRPr sz="738"/>
            </a:lvl8pPr>
            <a:lvl9pPr marL="2700256" indent="0">
              <a:buNone/>
              <a:defRPr sz="738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76241-F61C-45A8-AA14-DE3A831C725A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7008F-DF25-4C69-A61A-BA992F139D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0765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8719" y="287536"/>
            <a:ext cx="7762102" cy="104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719" y="1437682"/>
            <a:ext cx="7762102" cy="3426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8719" y="5005626"/>
            <a:ext cx="2024896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476241-F61C-45A8-AA14-DE3A831C725A}" type="datetimeFigureOut">
              <a:rPr lang="ko-KR" altLang="en-US" smtClean="0"/>
              <a:t>2021-04-03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81098" y="5005626"/>
            <a:ext cx="3037344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55924" y="5005626"/>
            <a:ext cx="2024896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F7008F-DF25-4C69-A61A-BA992F139D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90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75064" rtl="0" eaLnBrk="1" latinLnBrk="1" hangingPunct="1">
        <a:lnSpc>
          <a:spcPct val="90000"/>
        </a:lnSpc>
        <a:spcBef>
          <a:spcPct val="0"/>
        </a:spcBef>
        <a:buNone/>
        <a:defRPr sz="324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8766" indent="-168766" algn="l" defTabSz="675064" rtl="0" eaLnBrk="1" latinLnBrk="1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068" kern="1200">
          <a:solidFill>
            <a:schemeClr val="tx1"/>
          </a:solidFill>
          <a:latin typeface="+mn-lt"/>
          <a:ea typeface="+mn-ea"/>
          <a:cs typeface="+mn-cs"/>
        </a:defRPr>
      </a:lvl1pPr>
      <a:lvl2pPr marL="506298" indent="-168766" algn="l" defTabSz="675064" rtl="0" eaLnBrk="1" latinLnBrk="1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773" kern="1200">
          <a:solidFill>
            <a:schemeClr val="tx1"/>
          </a:solidFill>
          <a:latin typeface="+mn-lt"/>
          <a:ea typeface="+mn-ea"/>
          <a:cs typeface="+mn-cs"/>
        </a:defRPr>
      </a:lvl2pPr>
      <a:lvl3pPr marL="843830" indent="-168766" algn="l" defTabSz="675064" rtl="0" eaLnBrk="1" latinLnBrk="1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476" kern="1200">
          <a:solidFill>
            <a:schemeClr val="tx1"/>
          </a:solidFill>
          <a:latin typeface="+mn-lt"/>
          <a:ea typeface="+mn-ea"/>
          <a:cs typeface="+mn-cs"/>
        </a:defRPr>
      </a:lvl3pPr>
      <a:lvl4pPr marL="1181362" indent="-168766" algn="l" defTabSz="675064" rtl="0" eaLnBrk="1" latinLnBrk="1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329" kern="1200">
          <a:solidFill>
            <a:schemeClr val="tx1"/>
          </a:solidFill>
          <a:latin typeface="+mn-lt"/>
          <a:ea typeface="+mn-ea"/>
          <a:cs typeface="+mn-cs"/>
        </a:defRPr>
      </a:lvl4pPr>
      <a:lvl5pPr marL="1518894" indent="-168766" algn="l" defTabSz="675064" rtl="0" eaLnBrk="1" latinLnBrk="1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329" kern="1200">
          <a:solidFill>
            <a:schemeClr val="tx1"/>
          </a:solidFill>
          <a:latin typeface="+mn-lt"/>
          <a:ea typeface="+mn-ea"/>
          <a:cs typeface="+mn-cs"/>
        </a:defRPr>
      </a:lvl5pPr>
      <a:lvl6pPr marL="1856426" indent="-168766" algn="l" defTabSz="675064" rtl="0" eaLnBrk="1" latinLnBrk="1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329" kern="1200">
          <a:solidFill>
            <a:schemeClr val="tx1"/>
          </a:solidFill>
          <a:latin typeface="+mn-lt"/>
          <a:ea typeface="+mn-ea"/>
          <a:cs typeface="+mn-cs"/>
        </a:defRPr>
      </a:lvl6pPr>
      <a:lvl7pPr marL="2193958" indent="-168766" algn="l" defTabSz="675064" rtl="0" eaLnBrk="1" latinLnBrk="1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329" kern="1200">
          <a:solidFill>
            <a:schemeClr val="tx1"/>
          </a:solidFill>
          <a:latin typeface="+mn-lt"/>
          <a:ea typeface="+mn-ea"/>
          <a:cs typeface="+mn-cs"/>
        </a:defRPr>
      </a:lvl7pPr>
      <a:lvl8pPr marL="2531490" indent="-168766" algn="l" defTabSz="675064" rtl="0" eaLnBrk="1" latinLnBrk="1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329" kern="1200">
          <a:solidFill>
            <a:schemeClr val="tx1"/>
          </a:solidFill>
          <a:latin typeface="+mn-lt"/>
          <a:ea typeface="+mn-ea"/>
          <a:cs typeface="+mn-cs"/>
        </a:defRPr>
      </a:lvl8pPr>
      <a:lvl9pPr marL="2869022" indent="-168766" algn="l" defTabSz="675064" rtl="0" eaLnBrk="1" latinLnBrk="1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32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75064" rtl="0" eaLnBrk="1" latinLnBrk="1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1pPr>
      <a:lvl2pPr marL="337532" algn="l" defTabSz="675064" rtl="0" eaLnBrk="1" latinLnBrk="1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2pPr>
      <a:lvl3pPr marL="675064" algn="l" defTabSz="675064" rtl="0" eaLnBrk="1" latinLnBrk="1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3pPr>
      <a:lvl4pPr marL="1012596" algn="l" defTabSz="675064" rtl="0" eaLnBrk="1" latinLnBrk="1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4pPr>
      <a:lvl5pPr marL="1350128" algn="l" defTabSz="675064" rtl="0" eaLnBrk="1" latinLnBrk="1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5pPr>
      <a:lvl6pPr marL="1687660" algn="l" defTabSz="675064" rtl="0" eaLnBrk="1" latinLnBrk="1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6pPr>
      <a:lvl7pPr marL="2025192" algn="l" defTabSz="675064" rtl="0" eaLnBrk="1" latinLnBrk="1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7pPr>
      <a:lvl8pPr marL="2362724" algn="l" defTabSz="675064" rtl="0" eaLnBrk="1" latinLnBrk="1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8pPr>
      <a:lvl9pPr marL="2700256" algn="l" defTabSz="675064" rtl="0" eaLnBrk="1" latinLnBrk="1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60901BD-EADA-4C10-9674-E961C52EBF86}"/>
              </a:ext>
            </a:extLst>
          </p:cNvPr>
          <p:cNvSpPr txBox="1"/>
          <p:nvPr/>
        </p:nvSpPr>
        <p:spPr>
          <a:xfrm>
            <a:off x="-121180" y="0"/>
            <a:ext cx="2730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6.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로지스틱 회귀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CA592B3-0287-4B8D-8154-501CC9542D39}"/>
              </a:ext>
            </a:extLst>
          </p:cNvPr>
          <p:cNvSpPr/>
          <p:nvPr/>
        </p:nvSpPr>
        <p:spPr>
          <a:xfrm>
            <a:off x="6827521" y="5313046"/>
            <a:ext cx="2172018" cy="97156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DA73F5-4E89-4D69-88AA-672D0912C387}"/>
              </a:ext>
            </a:extLst>
          </p:cNvPr>
          <p:cNvSpPr txBox="1"/>
          <p:nvPr/>
        </p:nvSpPr>
        <p:spPr>
          <a:xfrm>
            <a:off x="6176329" y="5212213"/>
            <a:ext cx="76930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solidFill>
                  <a:srgbClr val="08140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EURON</a:t>
            </a:r>
            <a:endParaRPr lang="ko-KR" altLang="en-US" sz="1050" dirty="0">
              <a:solidFill>
                <a:srgbClr val="081400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5A4C6F4-F83A-48E3-B856-CD8ABCB067B1}"/>
              </a:ext>
            </a:extLst>
          </p:cNvPr>
          <p:cNvSpPr/>
          <p:nvPr/>
        </p:nvSpPr>
        <p:spPr>
          <a:xfrm>
            <a:off x="0" y="523221"/>
            <a:ext cx="2520000" cy="63520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65719BC-95A5-420E-B604-8220A3D54A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4946" y="2902293"/>
            <a:ext cx="5362575" cy="1876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61A0E8B-638A-4FBB-9580-973166B2B547}"/>
              </a:ext>
            </a:extLst>
          </p:cNvPr>
          <p:cNvSpPr txBox="1"/>
          <p:nvPr/>
        </p:nvSpPr>
        <p:spPr>
          <a:xfrm>
            <a:off x="474631" y="924762"/>
            <a:ext cx="4054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목적 </a:t>
            </a:r>
            <a:r>
              <a:rPr lang="en-US" altLang="ko-KR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: </a:t>
            </a:r>
            <a:r>
              <a:rPr lang="ko-KR" altLang="en-US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샘플이 </a:t>
            </a:r>
            <a:r>
              <a:rPr lang="ko-KR" altLang="en-US" b="1" dirty="0">
                <a:solidFill>
                  <a:srgbClr val="FF0000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특정 클래스</a:t>
            </a:r>
            <a:r>
              <a:rPr lang="ko-KR" altLang="en-US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에 속할 </a:t>
            </a:r>
            <a:r>
              <a:rPr lang="ko-KR" altLang="en-US" b="1" dirty="0">
                <a:solidFill>
                  <a:srgbClr val="FF0000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확률</a:t>
            </a:r>
            <a:r>
              <a:rPr lang="ko-KR" altLang="en-US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추정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A00F302-E3C5-4267-A197-4EF37D8CCF6B}"/>
                  </a:ext>
                </a:extLst>
              </p:cNvPr>
              <p:cNvSpPr txBox="1"/>
              <p:nvPr/>
            </p:nvSpPr>
            <p:spPr>
              <a:xfrm>
                <a:off x="926403" y="1909476"/>
                <a:ext cx="296324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ko-KR" sz="1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accPr>
                      <m:e>
                        <m:r>
                          <a:rPr lang="en-US" altLang="ko-KR" sz="1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𝑝</m:t>
                        </m:r>
                      </m:e>
                    </m:acc>
                    <m:r>
                      <a:rPr lang="en-US" altLang="ko-KR" sz="1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1400" i="1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&gt; 50% : </a:t>
                </a:r>
                <a:r>
                  <a:rPr lang="ko-KR" altLang="en-US" sz="1400" i="1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양성 </a:t>
                </a:r>
                <a:r>
                  <a:rPr lang="en-US" altLang="ko-KR" sz="1400" i="1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(label = 1)</a:t>
                </a:r>
                <a:r>
                  <a:rPr lang="ko-KR" altLang="en-US" sz="1400" i="1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ko-KR" altLang="en-US" sz="1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en-US" altLang="ko-KR" sz="1400" dirty="0">
                    <a:latin typeface="a아시아헤드1" panose="02020600000000000000" pitchFamily="18" charset="-127"/>
                    <a:ea typeface="a아시아헤드1" panose="02020600000000000000" pitchFamily="18" charset="-127"/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ko-KR" b="1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acc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𝒚</m:t>
                        </m:r>
                      </m:e>
                    </m:acc>
                  </m:oMath>
                </a14:m>
                <a:r>
                  <a:rPr lang="en-US" altLang="ko-KR" b="1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= 1</a:t>
                </a:r>
              </a:p>
              <a:p>
                <a14:m>
                  <m:oMath xmlns:m="http://schemas.openxmlformats.org/officeDocument/2006/math">
                    <m:r>
                      <a:rPr lang="en-US" altLang="ko-KR" sz="1400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 </m:t>
                    </m:r>
                    <m:acc>
                      <m:accPr>
                        <m:chr m:val="̂"/>
                        <m:ctrlPr>
                          <a:rPr lang="en-US" altLang="ko-KR" sz="1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accPr>
                      <m:e>
                        <m:r>
                          <a:rPr lang="en-US" altLang="ko-KR" sz="14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𝑝</m:t>
                        </m:r>
                      </m:e>
                    </m:acc>
                  </m:oMath>
                </a14:m>
                <a:r>
                  <a:rPr lang="ko-KR" altLang="en-US" sz="14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en-US" altLang="ko-KR" sz="1400" i="1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&lt; 50% : </a:t>
                </a:r>
                <a:r>
                  <a:rPr lang="ko-KR" altLang="en-US" sz="1400" i="1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음성 </a:t>
                </a:r>
                <a:r>
                  <a:rPr lang="en-US" altLang="ko-KR" sz="1400" i="1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(label = 0)  </a:t>
                </a:r>
                <a:r>
                  <a:rPr lang="en-US" altLang="ko-KR" sz="1400" dirty="0">
                    <a:latin typeface="a아시아헤드1" panose="02020600000000000000" pitchFamily="18" charset="-127"/>
                    <a:ea typeface="a아시아헤드1" panose="02020600000000000000" pitchFamily="18" charset="-127"/>
                    <a:sym typeface="Wingdings" panose="05000000000000000000" pitchFamily="2" charset="2"/>
                  </a:rPr>
                  <a:t></a:t>
                </a:r>
                <a:r>
                  <a:rPr lang="en-US" altLang="ko-KR" sz="1400" i="1" dirty="0">
                    <a:latin typeface="a아시아헤드1" panose="02020600000000000000" pitchFamily="18" charset="-127"/>
                    <a:ea typeface="a아시아헤드1" panose="02020600000000000000" pitchFamily="18" charset="-127"/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ko-KR" b="1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accPr>
                      <m:e>
                        <m:r>
                          <a:rPr lang="en-US" altLang="ko-KR" b="1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𝒚</m:t>
                        </m:r>
                      </m:e>
                    </m:acc>
                  </m:oMath>
                </a14:m>
                <a:r>
                  <a:rPr lang="en-US" altLang="ko-KR" b="1" i="1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en-US" altLang="ko-KR" b="1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= 0</a:t>
                </a:r>
                <a:endParaRPr lang="en-US" altLang="ko-KR" sz="1400" b="1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A00F302-E3C5-4267-A197-4EF37D8CCF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6403" y="1909476"/>
                <a:ext cx="2963247" cy="646331"/>
              </a:xfrm>
              <a:prstGeom prst="rect">
                <a:avLst/>
              </a:prstGeom>
              <a:blipFill>
                <a:blip r:embed="rId3"/>
                <a:stretch>
                  <a:fillRect t="-3774" r="-823" b="-1509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CA1B0C1-7F6D-4842-8FD0-2092A38A1022}"/>
                  </a:ext>
                </a:extLst>
              </p:cNvPr>
              <p:cNvSpPr txBox="1"/>
              <p:nvPr/>
            </p:nvSpPr>
            <p:spPr>
              <a:xfrm>
                <a:off x="380598" y="1449981"/>
                <a:ext cx="3914569" cy="3926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  <m:r>
                      <m:rPr>
                        <m:nor/>
                      </m:rPr>
                      <a:rPr lang="en-US" altLang="ko-KR" b="0" i="0" smtClean="0">
                        <a:latin typeface="a아시아헤드1" panose="02020600000000000000" pitchFamily="18" charset="-127"/>
                        <a:ea typeface="a아시아헤드1" panose="02020600000000000000" pitchFamily="18" charset="-127"/>
                      </a:rPr>
                      <m:t> =</m:t>
                    </m:r>
                    <m:r>
                      <m:rPr>
                        <m:sty m:val="p"/>
                      </m:rPr>
                      <a:rPr lang="en-US" altLang="ko-KR" i="1" smtClean="0">
                        <a:latin typeface="Cambria Math" panose="02040503050406030204" pitchFamily="18" charset="0"/>
                      </a:rPr>
                      <m:t>σ</m:t>
                    </m:r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θ</m:t>
                            </m:r>
                          </m:e>
                          <m:sup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l-GR" altLang="ko-KR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Χ</m:t>
                        </m:r>
                      </m:e>
                    </m:d>
                  </m:oMath>
                </a14:m>
                <a:r>
                  <a:rPr lang="en-US" altLang="ko-KR" b="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fPr>
                      <m:num>
                        <m:r>
                          <a:rPr lang="en-US" altLang="ko-KR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1</m:t>
                        </m:r>
                      </m:num>
                      <m:den>
                        <m:r>
                          <a:rPr lang="en-US" altLang="ko-KR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1+</m:t>
                        </m:r>
                        <m:sSup>
                          <m:sSupPr>
                            <m:ctrlPr>
                              <a:rPr lang="en-US" altLang="ko-KR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p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ko-KR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−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𝜃</m:t>
                            </m:r>
                            <m:r>
                              <m:rPr>
                                <m:sty m:val="p"/>
                              </m:rPr>
                              <a:rPr lang="el-GR" altLang="ko-KR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Χ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altLang="ko-KR" b="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 </a:t>
                </a:r>
                <a14:m>
                  <m:oMath xmlns:m="http://schemas.openxmlformats.org/officeDocument/2006/math">
                    <m:r>
                      <a:rPr lang="en-US" altLang="ko-KR" sz="1100" b="0" i="0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:</m:t>
                    </m:r>
                    <m:d>
                      <m:dPr>
                        <m:ctrlPr>
                          <a:rPr lang="en-US" altLang="ko-KR" sz="11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dPr>
                      <m:e>
                        <m:r>
                          <a:rPr lang="en-US" altLang="ko-KR" sz="1100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−</m:t>
                        </m:r>
                        <m:r>
                          <a:rPr lang="en-US" altLang="ko-KR" sz="11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∞, ∞</m:t>
                        </m:r>
                      </m:e>
                    </m:d>
                    <m:r>
                      <a:rPr lang="en-US" altLang="ko-KR" sz="11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→(0, 1)</m:t>
                    </m:r>
                  </m:oMath>
                </a14:m>
                <a:endParaRPr lang="en-US" altLang="ko-KR" b="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CA1B0C1-7F6D-4842-8FD0-2092A38A10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598" y="1449981"/>
                <a:ext cx="3914569" cy="392608"/>
              </a:xfrm>
              <a:prstGeom prst="rect">
                <a:avLst/>
              </a:prstGeom>
              <a:blipFill>
                <a:blip r:embed="rId4"/>
                <a:stretch>
                  <a:fillRect t="-4688" b="-2187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오른쪽 중괄호 8">
            <a:extLst>
              <a:ext uri="{FF2B5EF4-FFF2-40B4-BE49-F238E27FC236}">
                <a16:creationId xmlns:a16="http://schemas.microsoft.com/office/drawing/2014/main" id="{33144B4B-FC94-40CF-8A07-FFD977D9D790}"/>
              </a:ext>
            </a:extLst>
          </p:cNvPr>
          <p:cNvSpPr/>
          <p:nvPr/>
        </p:nvSpPr>
        <p:spPr>
          <a:xfrm>
            <a:off x="3889650" y="2062725"/>
            <a:ext cx="214517" cy="369332"/>
          </a:xfrm>
          <a:prstGeom prst="rightBrac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6F63693-0799-4401-B7B3-8B526093BF67}"/>
                  </a:ext>
                </a:extLst>
              </p:cNvPr>
              <p:cNvSpPr txBox="1"/>
              <p:nvPr/>
            </p:nvSpPr>
            <p:spPr>
              <a:xfrm>
                <a:off x="4364425" y="1880195"/>
                <a:ext cx="2810962" cy="3126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ko-KR" altLang="en-US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ko-KR" alt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~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𝐵𝑒𝑟</m:t>
                    </m:r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(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0&lt; 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&lt;1</m:t>
                    </m:r>
                  </m:oMath>
                </a14:m>
                <a:r>
                  <a:rPr lang="en-US" altLang="ko-KR" dirty="0"/>
                  <a:t>) 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6F63693-0799-4401-B7B3-8B526093BF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4425" y="1880195"/>
                <a:ext cx="2810962" cy="312650"/>
              </a:xfrm>
              <a:prstGeom prst="rect">
                <a:avLst/>
              </a:prstGeom>
              <a:blipFill>
                <a:blip r:embed="rId5"/>
                <a:stretch>
                  <a:fillRect l="-3037" t="-17308" r="-2169" b="-4038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8E0BEB8-0F56-4D4E-844F-47651035C875}"/>
                  </a:ext>
                </a:extLst>
              </p:cNvPr>
              <p:cNvSpPr txBox="1"/>
              <p:nvPr/>
            </p:nvSpPr>
            <p:spPr>
              <a:xfrm>
                <a:off x="4295167" y="2338285"/>
                <a:ext cx="361836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p>
                    </m:sSup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=0, 1)</m:t>
                    </m:r>
                  </m:oMath>
                </a14:m>
                <a:r>
                  <a:rPr lang="ko-KR" altLang="en-US" b="0" dirty="0"/>
                  <a:t> </a:t>
                </a:r>
                <a:endParaRPr lang="en-US" altLang="ko-KR" b="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8E0BEB8-0F56-4D4E-844F-47651035C8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95167" y="2338285"/>
                <a:ext cx="3618363" cy="276999"/>
              </a:xfrm>
              <a:prstGeom prst="rect">
                <a:avLst/>
              </a:prstGeom>
              <a:blipFill>
                <a:blip r:embed="rId6"/>
                <a:stretch>
                  <a:fillRect l="-2361" t="-4444" r="-843" b="-3555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55590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60901BD-EADA-4C10-9674-E961C52EBF86}"/>
              </a:ext>
            </a:extLst>
          </p:cNvPr>
          <p:cNvSpPr txBox="1"/>
          <p:nvPr/>
        </p:nvSpPr>
        <p:spPr>
          <a:xfrm>
            <a:off x="-121180" y="0"/>
            <a:ext cx="2730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아시아헤드1" panose="02020600000000000000" pitchFamily="18" charset="-127"/>
                <a:ea typeface="a아시아헤드1" panose="02020600000000000000" pitchFamily="18" charset="-127"/>
                <a:cs typeface="+mn-cs"/>
              </a:rPr>
              <a:t>6. 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아시아헤드1" panose="02020600000000000000" pitchFamily="18" charset="-127"/>
                <a:ea typeface="a아시아헤드1" panose="02020600000000000000" pitchFamily="18" charset="-127"/>
                <a:cs typeface="+mn-cs"/>
              </a:rPr>
              <a:t>로지스틱 회귀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CA592B3-0287-4B8D-8154-501CC9542D39}"/>
              </a:ext>
            </a:extLst>
          </p:cNvPr>
          <p:cNvSpPr/>
          <p:nvPr/>
        </p:nvSpPr>
        <p:spPr>
          <a:xfrm>
            <a:off x="6827521" y="5313046"/>
            <a:ext cx="2172018" cy="97156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DA73F5-4E89-4D69-88AA-672D0912C387}"/>
              </a:ext>
            </a:extLst>
          </p:cNvPr>
          <p:cNvSpPr txBox="1"/>
          <p:nvPr/>
        </p:nvSpPr>
        <p:spPr>
          <a:xfrm>
            <a:off x="6176329" y="5212213"/>
            <a:ext cx="76930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srgbClr val="081400"/>
                </a:solidFill>
                <a:effectLst/>
                <a:uLnTx/>
                <a:uFillTx/>
                <a:latin typeface="a아시아헤드1" panose="02020600000000000000" pitchFamily="18" charset="-127"/>
                <a:ea typeface="a아시아헤드1" panose="02020600000000000000" pitchFamily="18" charset="-127"/>
                <a:cs typeface="+mn-cs"/>
              </a:rPr>
              <a:t>EURON</a:t>
            </a:r>
            <a:endParaRPr kumimoji="0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srgbClr val="081400"/>
              </a:solidFill>
              <a:effectLst/>
              <a:uLnTx/>
              <a:uFillTx/>
              <a:latin typeface="a아시아헤드1" panose="02020600000000000000" pitchFamily="18" charset="-127"/>
              <a:ea typeface="a아시아헤드1" panose="02020600000000000000" pitchFamily="18" charset="-127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5A4C6F4-F83A-48E3-B856-CD8ABCB067B1}"/>
              </a:ext>
            </a:extLst>
          </p:cNvPr>
          <p:cNvSpPr/>
          <p:nvPr/>
        </p:nvSpPr>
        <p:spPr>
          <a:xfrm>
            <a:off x="0" y="523221"/>
            <a:ext cx="2520000" cy="63520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1A8575-F9F7-446A-9D32-BC7E3A558CB5}"/>
              </a:ext>
            </a:extLst>
          </p:cNvPr>
          <p:cNvSpPr txBox="1"/>
          <p:nvPr/>
        </p:nvSpPr>
        <p:spPr>
          <a:xfrm>
            <a:off x="267531" y="727215"/>
            <a:ext cx="17876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소프트맥스</a:t>
            </a:r>
            <a:r>
              <a:rPr lang="ko-KR" altLang="en-US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함수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A42DB33F-CF38-43CE-8C26-1C6486E709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1219"/>
          <a:stretch/>
        </p:blipFill>
        <p:spPr>
          <a:xfrm>
            <a:off x="542365" y="1510871"/>
            <a:ext cx="7914807" cy="1414316"/>
          </a:xfrm>
          <a:prstGeom prst="rect">
            <a:avLst/>
          </a:prstGeom>
        </p:spPr>
      </p:pic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7702E3C8-FA02-4882-B1CC-D1760E6E52AF}"/>
              </a:ext>
            </a:extLst>
          </p:cNvPr>
          <p:cNvCxnSpPr>
            <a:cxnSpLocks/>
          </p:cNvCxnSpPr>
          <p:nvPr/>
        </p:nvCxnSpPr>
        <p:spPr>
          <a:xfrm flipV="1">
            <a:off x="5254053" y="1905093"/>
            <a:ext cx="487180" cy="430363"/>
          </a:xfrm>
          <a:prstGeom prst="bentConnector3">
            <a:avLst>
              <a:gd name="adj1" fmla="val 2307"/>
            </a:avLst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3B2C75D-DBC8-4732-AFBF-1364E1E3002E}"/>
              </a:ext>
            </a:extLst>
          </p:cNvPr>
          <p:cNvSpPr txBox="1"/>
          <p:nvPr/>
        </p:nvSpPr>
        <p:spPr>
          <a:xfrm>
            <a:off x="5741233" y="1764851"/>
            <a:ext cx="1146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>
                <a:solidFill>
                  <a:schemeClr val="accent2">
                    <a:lumMod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소프트맥스</a:t>
            </a:r>
            <a:r>
              <a:rPr lang="ko-KR" altLang="en-US" sz="1200" dirty="0">
                <a:solidFill>
                  <a:schemeClr val="accent2">
                    <a:lumMod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 </a:t>
            </a:r>
            <a:r>
              <a:rPr lang="ko-KR" altLang="en-US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회귀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7DE5FCAF-C6C2-4CAD-BFDC-C3ADA114D046}"/>
              </a:ext>
            </a:extLst>
          </p:cNvPr>
          <p:cNvCxnSpPr>
            <a:cxnSpLocks/>
          </p:cNvCxnSpPr>
          <p:nvPr/>
        </p:nvCxnSpPr>
        <p:spPr>
          <a:xfrm>
            <a:off x="4309672" y="2571100"/>
            <a:ext cx="2004935" cy="0"/>
          </a:xfrm>
          <a:prstGeom prst="line">
            <a:avLst/>
          </a:prstGeom>
          <a:ln w="190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E3B78518-0F1C-4BF5-9A9E-847779997F33}"/>
              </a:ext>
            </a:extLst>
          </p:cNvPr>
          <p:cNvCxnSpPr>
            <a:cxnSpLocks/>
          </p:cNvCxnSpPr>
          <p:nvPr/>
        </p:nvCxnSpPr>
        <p:spPr>
          <a:xfrm rot="16200000" flipH="1">
            <a:off x="6663310" y="2604380"/>
            <a:ext cx="518232" cy="440773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97001833-3DD8-4A60-A55E-008E7DDD1046}"/>
                  </a:ext>
                </a:extLst>
              </p:cNvPr>
              <p:cNvSpPr txBox="1"/>
              <p:nvPr/>
            </p:nvSpPr>
            <p:spPr>
              <a:xfrm>
                <a:off x="6748446" y="3083883"/>
                <a:ext cx="70314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200" b="0" i="1" smtClean="0">
                            <a:solidFill>
                              <a:schemeClr val="accent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sz="1200" b="0" i="1" smtClean="0">
                            <a:solidFill>
                              <a:schemeClr val="accent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𝑙</m:t>
                        </m:r>
                      </m:e>
                      <m:sub>
                        <m:r>
                          <a:rPr lang="en-US" altLang="ko-KR" sz="1200" b="0" i="1" smtClean="0">
                            <a:solidFill>
                              <a:schemeClr val="accent2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2</m:t>
                        </m:r>
                      </m:sub>
                    </m:sSub>
                  </m:oMath>
                </a14:m>
                <a:r>
                  <a:rPr lang="ko-KR" altLang="en-US" sz="1200" dirty="0">
                    <a:solidFill>
                      <a:schemeClr val="accent2">
                        <a:lumMod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r>
                  <a:rPr lang="ko-KR" altLang="en-US" sz="1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규제</a:t>
                </a:r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97001833-3DD8-4A60-A55E-008E7DDD10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48446" y="3083883"/>
                <a:ext cx="703147" cy="276999"/>
              </a:xfrm>
              <a:prstGeom prst="rect">
                <a:avLst/>
              </a:prstGeom>
              <a:blipFill>
                <a:blip r:embed="rId3"/>
                <a:stretch>
                  <a:fillRect t="-2222" b="-1777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1" name="그림 40">
            <a:extLst>
              <a:ext uri="{FF2B5EF4-FFF2-40B4-BE49-F238E27FC236}">
                <a16:creationId xmlns:a16="http://schemas.microsoft.com/office/drawing/2014/main" id="{43D8CB38-C6FC-4377-9A78-A1854B376D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366" y="3289404"/>
            <a:ext cx="6206080" cy="1164142"/>
          </a:xfrm>
          <a:prstGeom prst="rect">
            <a:avLst/>
          </a:prstGeom>
        </p:spPr>
      </p:pic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822EFA4D-FA9F-462E-806B-106882B41F9C}"/>
              </a:ext>
            </a:extLst>
          </p:cNvPr>
          <p:cNvCxnSpPr>
            <a:cxnSpLocks/>
          </p:cNvCxnSpPr>
          <p:nvPr/>
        </p:nvCxnSpPr>
        <p:spPr>
          <a:xfrm>
            <a:off x="3360295" y="4304963"/>
            <a:ext cx="1139474" cy="0"/>
          </a:xfrm>
          <a:prstGeom prst="line">
            <a:avLst/>
          </a:prstGeom>
          <a:ln w="190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7779000-D208-4C77-89AE-38E048404C0F}"/>
              </a:ext>
            </a:extLst>
          </p:cNvPr>
          <p:cNvSpPr txBox="1"/>
          <p:nvPr/>
        </p:nvSpPr>
        <p:spPr>
          <a:xfrm>
            <a:off x="3241985" y="4304963"/>
            <a:ext cx="1487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최댓값 </a:t>
            </a:r>
            <a:r>
              <a:rPr lang="en-US" altLang="ko-KR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(index = 2)</a:t>
            </a:r>
            <a:endParaRPr lang="ko-KR" altLang="en-US" sz="12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8615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60901BD-EADA-4C10-9674-E961C52EBF86}"/>
              </a:ext>
            </a:extLst>
          </p:cNvPr>
          <p:cNvSpPr txBox="1"/>
          <p:nvPr/>
        </p:nvSpPr>
        <p:spPr>
          <a:xfrm>
            <a:off x="-121180" y="0"/>
            <a:ext cx="2730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아시아헤드1" panose="02020600000000000000" pitchFamily="18" charset="-127"/>
                <a:ea typeface="a아시아헤드1" panose="02020600000000000000" pitchFamily="18" charset="-127"/>
                <a:cs typeface="+mn-cs"/>
              </a:rPr>
              <a:t>6. 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아시아헤드1" panose="02020600000000000000" pitchFamily="18" charset="-127"/>
                <a:ea typeface="a아시아헤드1" panose="02020600000000000000" pitchFamily="18" charset="-127"/>
                <a:cs typeface="+mn-cs"/>
              </a:rPr>
              <a:t>로지스틱 회귀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CA592B3-0287-4B8D-8154-501CC9542D39}"/>
              </a:ext>
            </a:extLst>
          </p:cNvPr>
          <p:cNvSpPr/>
          <p:nvPr/>
        </p:nvSpPr>
        <p:spPr>
          <a:xfrm>
            <a:off x="6827521" y="5313046"/>
            <a:ext cx="2172018" cy="97156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DA73F5-4E89-4D69-88AA-672D0912C387}"/>
              </a:ext>
            </a:extLst>
          </p:cNvPr>
          <p:cNvSpPr txBox="1"/>
          <p:nvPr/>
        </p:nvSpPr>
        <p:spPr>
          <a:xfrm>
            <a:off x="6176329" y="5212213"/>
            <a:ext cx="76930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srgbClr val="081400"/>
                </a:solidFill>
                <a:effectLst/>
                <a:uLnTx/>
                <a:uFillTx/>
                <a:latin typeface="a아시아헤드1" panose="02020600000000000000" pitchFamily="18" charset="-127"/>
                <a:ea typeface="a아시아헤드1" panose="02020600000000000000" pitchFamily="18" charset="-127"/>
                <a:cs typeface="+mn-cs"/>
              </a:rPr>
              <a:t>EURON</a:t>
            </a:r>
            <a:endParaRPr kumimoji="0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srgbClr val="081400"/>
              </a:solidFill>
              <a:effectLst/>
              <a:uLnTx/>
              <a:uFillTx/>
              <a:latin typeface="a아시아헤드1" panose="02020600000000000000" pitchFamily="18" charset="-127"/>
              <a:ea typeface="a아시아헤드1" panose="02020600000000000000" pitchFamily="18" charset="-127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5A4C6F4-F83A-48E3-B856-CD8ABCB067B1}"/>
              </a:ext>
            </a:extLst>
          </p:cNvPr>
          <p:cNvSpPr/>
          <p:nvPr/>
        </p:nvSpPr>
        <p:spPr>
          <a:xfrm>
            <a:off x="0" y="523221"/>
            <a:ext cx="2520000" cy="63520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1A8575-F9F7-446A-9D32-BC7E3A558CB5}"/>
              </a:ext>
            </a:extLst>
          </p:cNvPr>
          <p:cNvSpPr txBox="1"/>
          <p:nvPr/>
        </p:nvSpPr>
        <p:spPr>
          <a:xfrm>
            <a:off x="267531" y="727215"/>
            <a:ext cx="30315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소프트맥스</a:t>
            </a:r>
            <a:r>
              <a:rPr lang="ko-KR" altLang="en-US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함수의</a:t>
            </a:r>
            <a:r>
              <a:rPr lang="en-US" altLang="ko-KR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ko-KR" altLang="en-US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결정 경계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0621B62-CB50-4DD4-9F19-83D7B1D090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213" y="1649328"/>
            <a:ext cx="6679111" cy="2951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95BA31F2-0F92-4E2A-A79F-A06ED79545B0}"/>
              </a:ext>
            </a:extLst>
          </p:cNvPr>
          <p:cNvSpPr txBox="1"/>
          <p:nvPr/>
        </p:nvSpPr>
        <p:spPr>
          <a:xfrm>
            <a:off x="1955715" y="3482159"/>
            <a:ext cx="16087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2">
                    <a:lumMod val="50000"/>
                  </a:schemeClr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Iris-Virginica</a:t>
            </a:r>
            <a:r>
              <a:rPr lang="ko-KR" altLang="en-US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에 대한 </a:t>
            </a:r>
            <a:endParaRPr lang="en-US" altLang="ko-KR" sz="12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r>
              <a:rPr lang="ko-KR" altLang="en-US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확률 곡선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5E4F3DD8-CCE9-4F5B-BCE0-A9BE3C202E77}"/>
              </a:ext>
            </a:extLst>
          </p:cNvPr>
          <p:cNvSpPr/>
          <p:nvPr/>
        </p:nvSpPr>
        <p:spPr>
          <a:xfrm>
            <a:off x="3785016" y="1881266"/>
            <a:ext cx="254833" cy="292308"/>
          </a:xfrm>
          <a:prstGeom prst="ellipse">
            <a:avLst/>
          </a:prstGeom>
          <a:noFill/>
          <a:ln w="285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601229A8-9672-422C-BC9B-20DCE9BFCF8F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4093674" y="2027420"/>
            <a:ext cx="848305" cy="156333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9E814C6-C57B-4227-AF8E-8B0C45B674C4}"/>
              </a:ext>
            </a:extLst>
          </p:cNvPr>
          <p:cNvSpPr txBox="1"/>
          <p:nvPr/>
        </p:nvSpPr>
        <p:spPr>
          <a:xfrm>
            <a:off x="4941979" y="1952920"/>
            <a:ext cx="2694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모든 결정 경계가 만나는 지점 </a:t>
            </a:r>
            <a:endParaRPr lang="en-US" altLang="ko-KR" sz="12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pPr algn="ctr"/>
            <a:r>
              <a:rPr lang="en-US" altLang="ko-KR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: </a:t>
            </a:r>
            <a:r>
              <a:rPr lang="ko-KR" altLang="en-US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모든 클래스의 추정 확률</a:t>
            </a:r>
            <a:r>
              <a:rPr lang="en-US" altLang="ko-KR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(33%) </a:t>
            </a:r>
            <a:r>
              <a:rPr lang="ko-KR" altLang="en-US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동일</a:t>
            </a: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E08DEF51-4399-4A45-AA96-CC9432B4668F}"/>
              </a:ext>
            </a:extLst>
          </p:cNvPr>
          <p:cNvCxnSpPr>
            <a:cxnSpLocks/>
          </p:cNvCxnSpPr>
          <p:nvPr/>
        </p:nvCxnSpPr>
        <p:spPr>
          <a:xfrm flipH="1">
            <a:off x="3299130" y="3308980"/>
            <a:ext cx="316566" cy="173179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2964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60901BD-EADA-4C10-9674-E961C52EBF86}"/>
              </a:ext>
            </a:extLst>
          </p:cNvPr>
          <p:cNvSpPr txBox="1"/>
          <p:nvPr/>
        </p:nvSpPr>
        <p:spPr>
          <a:xfrm>
            <a:off x="-121180" y="0"/>
            <a:ext cx="2730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6.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로지스틱 회귀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CA592B3-0287-4B8D-8154-501CC9542D39}"/>
              </a:ext>
            </a:extLst>
          </p:cNvPr>
          <p:cNvSpPr/>
          <p:nvPr/>
        </p:nvSpPr>
        <p:spPr>
          <a:xfrm>
            <a:off x="6827521" y="5313046"/>
            <a:ext cx="2172018" cy="97156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DA73F5-4E89-4D69-88AA-672D0912C387}"/>
              </a:ext>
            </a:extLst>
          </p:cNvPr>
          <p:cNvSpPr txBox="1"/>
          <p:nvPr/>
        </p:nvSpPr>
        <p:spPr>
          <a:xfrm>
            <a:off x="6176329" y="5212213"/>
            <a:ext cx="76930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solidFill>
                  <a:srgbClr val="08140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EURON</a:t>
            </a:r>
            <a:endParaRPr lang="ko-KR" altLang="en-US" sz="1050" dirty="0">
              <a:solidFill>
                <a:srgbClr val="081400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5A4C6F4-F83A-48E3-B856-CD8ABCB067B1}"/>
              </a:ext>
            </a:extLst>
          </p:cNvPr>
          <p:cNvSpPr/>
          <p:nvPr/>
        </p:nvSpPr>
        <p:spPr>
          <a:xfrm>
            <a:off x="0" y="523221"/>
            <a:ext cx="2520000" cy="63520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26447C8-4678-4035-A34D-C37C45198355}"/>
                  </a:ext>
                </a:extLst>
              </p:cNvPr>
              <p:cNvSpPr txBox="1"/>
              <p:nvPr/>
            </p:nvSpPr>
            <p:spPr>
              <a:xfrm>
                <a:off x="3473388" y="523220"/>
                <a:ext cx="5258619" cy="52418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0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ko-KR" sz="1600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1600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altLang="ko-KR" sz="1600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ko-KR" sz="1600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altLang="ko-KR" sz="1600" b="0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ko-KR" sz="1600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sz="1600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p>
                          <m:r>
                            <a:rPr lang="en-US" altLang="ko-KR" sz="1600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p>
                      <m:sSup>
                        <m:sSupPr>
                          <m:ctrlPr>
                            <a:rPr lang="en-US" altLang="ko-KR" sz="1600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ko-KR" sz="1600" b="0" i="1" smtClean="0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1600" b="0" i="1" smtClean="0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altLang="ko-KR" sz="1600" b="0" i="1" smtClean="0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d>
                        </m:e>
                        <m:sup>
                          <m:r>
                            <a:rPr lang="en-US" altLang="ko-KR" sz="1600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altLang="ko-KR" sz="1600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p>
                      <m:r>
                        <a:rPr lang="en-US" altLang="ko-KR" sz="1600" b="0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altLang="ko-KR" sz="1600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1600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altLang="ko-KR" sz="1600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=0, 1</m:t>
                          </m:r>
                        </m:e>
                      </m:d>
                    </m:oMath>
                  </m:oMathPara>
                </a14:m>
                <a:endParaRPr lang="en-US" altLang="ko-KR" sz="1600" b="0" i="1" dirty="0">
                  <a:solidFill>
                    <a:schemeClr val="bg2">
                      <a:lumMod val="50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func>
                        <m:funcPr>
                          <m:ctrlPr>
                            <a:rPr lang="en-US" altLang="ko-KR" sz="1600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1600" b="0" i="0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ko-KR" sz="1600" b="0" i="1" smtClean="0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1600" b="0" i="1" smtClean="0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altLang="ko-KR" sz="1600" b="0" i="1" smtClean="0">
                                      <a:solidFill>
                                        <a:schemeClr val="bg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1600" b="0" i="1" smtClean="0">
                                      <a:solidFill>
                                        <a:schemeClr val="bg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𝑌</m:t>
                                  </m:r>
                                  <m:r>
                                    <a:rPr lang="en-US" altLang="ko-KR" sz="1600" b="0" i="1" smtClean="0">
                                      <a:solidFill>
                                        <a:schemeClr val="bg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altLang="ko-KR" sz="1600" b="0" i="1" smtClean="0">
                                      <a:solidFill>
                                        <a:schemeClr val="bg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altLang="ko-KR" sz="1600" b="0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altLang="ko-KR" sz="1600" b="0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𝑦𝑙𝑜𝑔</m:t>
                      </m:r>
                      <m:d>
                        <m:dPr>
                          <m:ctrlPr>
                            <a:rPr lang="en-US" altLang="ko-KR" sz="1600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en-US" altLang="ko-KR" sz="1600" b="0" i="1" smtClean="0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ko-KR" sz="1600" b="0" i="1" smtClean="0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altLang="ko-KR" sz="1600" b="0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altLang="ko-KR" sz="1600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1600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altLang="ko-KR" sz="160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altLang="ko-KR" sz="1600" i="1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altLang="ko-KR" sz="1600" i="1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1600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acc>
                            <m:accPr>
                              <m:chr m:val="̂"/>
                              <m:ctrlPr>
                                <a:rPr lang="en-US" altLang="ko-KR" sz="1600" i="1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ko-KR" sz="1600" i="1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</m:d>
                      <m:r>
                        <a:rPr lang="en-US" altLang="ko-KR" sz="1600" b="0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altLang="ko-KR" sz="1600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1600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altLang="ko-KR" sz="1600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=0, 1</m:t>
                          </m:r>
                        </m:e>
                      </m:d>
                    </m:oMath>
                  </m:oMathPara>
                </a14:m>
                <a:endParaRPr lang="en-US" altLang="ko-KR" sz="1600" b="0" i="1" dirty="0">
                  <a:solidFill>
                    <a:schemeClr val="bg2">
                      <a:lumMod val="50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26447C8-4678-4035-A34D-C37C451983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73388" y="523220"/>
                <a:ext cx="5258619" cy="524182"/>
              </a:xfrm>
              <a:prstGeom prst="rect">
                <a:avLst/>
              </a:prstGeom>
              <a:blipFill>
                <a:blip r:embed="rId3"/>
                <a:stretch>
                  <a:fillRect l="-116" b="-1279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" name="그룹 16">
            <a:extLst>
              <a:ext uri="{FF2B5EF4-FFF2-40B4-BE49-F238E27FC236}">
                <a16:creationId xmlns:a16="http://schemas.microsoft.com/office/drawing/2014/main" id="{430F93B0-767E-433D-B4C8-AD2DD76DC6CF}"/>
              </a:ext>
            </a:extLst>
          </p:cNvPr>
          <p:cNvGrpSpPr/>
          <p:nvPr/>
        </p:nvGrpSpPr>
        <p:grpSpPr>
          <a:xfrm>
            <a:off x="2677615" y="1733749"/>
            <a:ext cx="3644307" cy="1269771"/>
            <a:chOff x="2160182" y="2104881"/>
            <a:chExt cx="3644307" cy="126977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7F5EC2D7-A291-4B83-A3AE-878E55C0011D}"/>
                    </a:ext>
                  </a:extLst>
                </p:cNvPr>
                <p:cNvSpPr txBox="1"/>
                <p:nvPr/>
              </p:nvSpPr>
              <p:spPr>
                <a:xfrm>
                  <a:off x="2160182" y="2537269"/>
                  <a:ext cx="1256413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∴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ko-KR" alt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7F5EC2D7-A291-4B83-A3AE-878E55C0011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60182" y="2537269"/>
                  <a:ext cx="1256413" cy="369332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왼쪽 중괄호 9">
              <a:extLst>
                <a:ext uri="{FF2B5EF4-FFF2-40B4-BE49-F238E27FC236}">
                  <a16:creationId xmlns:a16="http://schemas.microsoft.com/office/drawing/2014/main" id="{E08B5389-CD7D-4143-A8C4-AECD5A438615}"/>
                </a:ext>
              </a:extLst>
            </p:cNvPr>
            <p:cNvSpPr/>
            <p:nvPr/>
          </p:nvSpPr>
          <p:spPr>
            <a:xfrm>
              <a:off x="3338623" y="2289547"/>
              <a:ext cx="155944" cy="900439"/>
            </a:xfrm>
            <a:prstGeom prst="leftBrac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F51A1D62-3EFA-44E0-AE9B-FF5E37A2FEAF}"/>
                    </a:ext>
                  </a:extLst>
                </p:cNvPr>
                <p:cNvSpPr txBox="1"/>
                <p:nvPr/>
              </p:nvSpPr>
              <p:spPr>
                <a:xfrm>
                  <a:off x="3426308" y="2104881"/>
                  <a:ext cx="2078665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unc>
                          <m:func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ko-KR" b="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altLang="ko-KR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=1</m:t>
                            </m:r>
                          </m:e>
                        </m:d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F51A1D62-3EFA-44E0-AE9B-FF5E37A2FEA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426308" y="2104881"/>
                  <a:ext cx="2078665" cy="369332"/>
                </a:xfrm>
                <a:prstGeom prst="rect">
                  <a:avLst/>
                </a:prstGeom>
                <a:blipFill>
                  <a:blip r:embed="rId5"/>
                  <a:stretch>
                    <a:fillRect t="-6557" b="-13115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D8D19F5D-847B-4E49-843A-8F9E7857D476}"/>
                    </a:ext>
                  </a:extLst>
                </p:cNvPr>
                <p:cNvSpPr txBox="1"/>
                <p:nvPr/>
              </p:nvSpPr>
              <p:spPr>
                <a:xfrm>
                  <a:off x="3541527" y="3005320"/>
                  <a:ext cx="2262962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func>
                          <m:func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ko-KR" b="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altLang="ko-KR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acc>
                              </m:e>
                            </m:d>
                          </m:e>
                        </m:func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=0)</m:t>
                        </m:r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D8D19F5D-847B-4E49-843A-8F9E7857D47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41527" y="3005320"/>
                  <a:ext cx="2262962" cy="369332"/>
                </a:xfrm>
                <a:prstGeom prst="rect">
                  <a:avLst/>
                </a:prstGeom>
                <a:blipFill>
                  <a:blip r:embed="rId6"/>
                  <a:stretch>
                    <a:fillRect t="-6557" b="-13115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973C6686-4A19-41B7-B6FF-9188F494DC47}"/>
              </a:ext>
            </a:extLst>
          </p:cNvPr>
          <p:cNvSpPr txBox="1"/>
          <p:nvPr/>
        </p:nvSpPr>
        <p:spPr>
          <a:xfrm>
            <a:off x="267531" y="727215"/>
            <a:ext cx="11336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비용 함수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A78AD60-7E54-4A14-AAD3-FF19EF8870DB}"/>
              </a:ext>
            </a:extLst>
          </p:cNvPr>
          <p:cNvSpPr txBox="1"/>
          <p:nvPr/>
        </p:nvSpPr>
        <p:spPr>
          <a:xfrm>
            <a:off x="153071" y="3273270"/>
            <a:ext cx="28376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u="sng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&lt;</a:t>
            </a:r>
            <a:r>
              <a:rPr lang="ko-KR" altLang="en-US" u="sng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로지스틱 회귀의 </a:t>
            </a:r>
            <a:r>
              <a:rPr lang="ko-KR" altLang="en-US" u="sng" dirty="0">
                <a:solidFill>
                  <a:srgbClr val="FF0000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비용 함수</a:t>
            </a:r>
            <a:r>
              <a:rPr lang="en-US" altLang="ko-KR" u="sng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&gt;</a:t>
            </a:r>
          </a:p>
          <a:p>
            <a:pPr algn="ctr"/>
            <a:endParaRPr lang="ko-KR" altLang="en-US" u="sng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6DD926-512F-4B85-B96D-0C1F7DFA5D07}"/>
              </a:ext>
            </a:extLst>
          </p:cNvPr>
          <p:cNvSpPr txBox="1"/>
          <p:nvPr/>
        </p:nvSpPr>
        <p:spPr>
          <a:xfrm>
            <a:off x="90082" y="1344577"/>
            <a:ext cx="3645491" cy="364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&lt;</a:t>
            </a:r>
            <a:r>
              <a:rPr lang="ko-KR" altLang="en-US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하나의 훈련 샘플에 대한 비용 함수</a:t>
            </a:r>
            <a:r>
              <a:rPr lang="en-US" altLang="ko-KR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&gt;</a:t>
            </a:r>
          </a:p>
          <a:p>
            <a:pPr algn="ctr"/>
            <a:endParaRPr lang="ko-KR" altLang="en-US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C96482F9-570E-4A7C-BD16-797AD9FC7319}"/>
              </a:ext>
            </a:extLst>
          </p:cNvPr>
          <p:cNvCxnSpPr/>
          <p:nvPr/>
        </p:nvCxnSpPr>
        <p:spPr>
          <a:xfrm>
            <a:off x="834353" y="1779183"/>
            <a:ext cx="0" cy="1431851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B11AD43-83C9-4DF2-B196-716F055BE5F4}"/>
              </a:ext>
            </a:extLst>
          </p:cNvPr>
          <p:cNvSpPr txBox="1"/>
          <p:nvPr/>
        </p:nvSpPr>
        <p:spPr>
          <a:xfrm>
            <a:off x="818159" y="2285009"/>
            <a:ext cx="5830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i="1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평균</a:t>
            </a:r>
            <a:endParaRPr lang="ko-KR" altLang="en-US" sz="1400" i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22A6B2CF-A429-475E-8461-7A131FBB1C82}"/>
                  </a:ext>
                </a:extLst>
              </p:cNvPr>
              <p:cNvSpPr txBox="1"/>
              <p:nvPr/>
            </p:nvSpPr>
            <p:spPr>
              <a:xfrm>
                <a:off x="2176164" y="3726191"/>
                <a:ext cx="4845685" cy="58848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ko-KR" altLang="en-US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[</m:t>
                          </m:r>
                          <m:sSup>
                            <m:sSup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func>
                            <m:func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altLang="ko-KR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altLang="ko-KR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altLang="ko-KR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altLang="ko-KR" b="0" i="1" smtClean="0">
                                              <a:latin typeface="Cambria Math" panose="02040503050406030204" pitchFamily="18" charset="0"/>
                                            </a:rPr>
                                            <m:t>𝑝</m:t>
                                          </m:r>
                                        </m:e>
                                      </m:acc>
                                    </m:e>
                                    <m:sup>
                                      <m:r>
                                        <a:rPr lang="en-US" altLang="ko-KR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p>
                                  </m:sSup>
                                </m:e>
                              </m:d>
                            </m:e>
                          </m:func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+(1−</m:t>
                          </m:r>
                          <m:sSup>
                            <m:sSup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r>
                            <a:rPr lang="en-US" altLang="ko-KR" b="0" i="0" smtClean="0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m:rPr>
                              <m:sty m:val="p"/>
                            </m:rPr>
                            <a:rPr lang="en-US" altLang="ko-KR">
                              <a:latin typeface="Cambria Math" panose="02040503050406030204" pitchFamily="18" charset="0"/>
                            </a:rPr>
                            <m:t>log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⁡(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sSup>
                            <m:sSup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</m:acc>
                            </m:e>
                            <m: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</m:nary>
                    </m:oMath>
                  </m:oMathPara>
                </a14:m>
                <a:endParaRPr lang="en-US" altLang="ko-KR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22A6B2CF-A429-475E-8461-7A131FBB1C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6164" y="3726191"/>
                <a:ext cx="4845685" cy="588485"/>
              </a:xfrm>
              <a:prstGeom prst="rect">
                <a:avLst/>
              </a:prstGeom>
              <a:blipFill>
                <a:blip r:embed="rId7"/>
                <a:stretch>
                  <a:fillRect b="-5051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591523A-7888-4404-B517-3DAF96CD85D2}"/>
                  </a:ext>
                </a:extLst>
              </p:cNvPr>
              <p:cNvSpPr txBox="1"/>
              <p:nvPr/>
            </p:nvSpPr>
            <p:spPr>
              <a:xfrm>
                <a:off x="2533130" y="4455594"/>
                <a:ext cx="3933277" cy="67076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ko-KR" altLang="en-US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</m:num>
                        <m:den>
                          <m:r>
                            <a:rPr lang="ko-KR" altLang="en-US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altLang="ko-KR" b="0" i="1" smtClean="0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ko-KR" altLang="en-US" b="0" i="1" smtClean="0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den>
                      </m:f>
                      <m:r>
                        <a:rPr lang="en-US" altLang="ko-KR" b="0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altLang="ko-KR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ko-KR" altLang="en-US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altLang="ko-KR" b="0" i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ko-KR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ko-KR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altLang="ko-KR" b="0" i="1" smtClean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d>
                            <m:dPr>
                              <m:ctrlPr>
                                <a:rPr lang="en-US" altLang="ko-KR" i="1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altLang="ko-KR" i="1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σ</m:t>
                              </m:r>
                              <m:d>
                                <m:dPr>
                                  <m:ctrlPr>
                                    <a:rPr lang="en-US" altLang="ko-KR" i="1">
                                      <a:solidFill>
                                        <a:schemeClr val="bg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altLang="ko-KR" i="1">
                                          <a:solidFill>
                                            <a:schemeClr val="bg2">
                                              <a:lumMod val="5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altLang="ko-KR" i="1">
                                          <a:solidFill>
                                            <a:schemeClr val="bg2">
                                              <a:lumMod val="5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θ</m:t>
                                      </m:r>
                                    </m:e>
                                    <m:sup>
                                      <m:r>
                                        <a:rPr lang="en-US" altLang="ko-KR" i="1">
                                          <a:solidFill>
                                            <a:schemeClr val="bg2">
                                              <a:lumMod val="5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sSup>
                                    <m:sSupPr>
                                      <m:ctrlPr>
                                        <a:rPr lang="en-US" altLang="ko-KR" i="1">
                                          <a:solidFill>
                                            <a:schemeClr val="bg2">
                                              <a:lumMod val="5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l-GR" altLang="ko-KR" i="1" smtClean="0">
                                          <a:solidFill>
                                            <a:schemeClr val="bg2">
                                              <a:lumMod val="5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Χ</m:t>
                                      </m:r>
                                    </m:e>
                                    <m:sup>
                                      <m:r>
                                        <a:rPr lang="en-US" altLang="ko-KR" i="1">
                                          <a:solidFill>
                                            <a:schemeClr val="bg2">
                                              <a:lumMod val="5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altLang="ko-KR" i="1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altLang="ko-KR" i="1">
                                      <a:solidFill>
                                        <a:schemeClr val="bg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i="1">
                                      <a:solidFill>
                                        <a:schemeClr val="bg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altLang="ko-KR" i="1">
                                      <a:solidFill>
                                        <a:schemeClr val="bg2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p>
                              </m:sSup>
                            </m:e>
                          </m:d>
                          <m:sSubSup>
                            <m:sSubSupPr>
                              <m:ctrlPr>
                                <a:rPr lang="en-US" altLang="ko-KR" i="1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m:rPr>
                                  <m:sty m:val="p"/>
                                </m:rPr>
                                <a:rPr lang="el-GR" altLang="ko-KR" i="1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Χ</m:t>
                              </m:r>
                            </m:e>
                            <m:sub>
                              <m:r>
                                <a:rPr lang="en-US" altLang="ko-KR" i="1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altLang="ko-KR" i="1">
                                  <a:solidFill>
                                    <a:schemeClr val="bg2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bSup>
                          <m:r>
                            <m:rPr>
                              <m:nor/>
                            </m:rPr>
                            <a:rPr lang="ko-KR" altLang="en-US" dirty="0">
                              <a:solidFill>
                                <a:schemeClr val="bg2">
                                  <a:lumMod val="50000"/>
                                </a:schemeClr>
                              </a:solidFill>
                            </a:rPr>
                            <m:t> </m:t>
                          </m:r>
                        </m:e>
                      </m:nary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591523A-7888-4404-B517-3DAF96CD85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3130" y="4455594"/>
                <a:ext cx="3933277" cy="67076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60EA47F8-0439-49B9-9826-FB44D33BB82A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1743740" y="4790975"/>
            <a:ext cx="789390" cy="0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25B896AA-8C62-453C-8E16-07EA0935F964}"/>
              </a:ext>
            </a:extLst>
          </p:cNvPr>
          <p:cNvSpPr txBox="1"/>
          <p:nvPr/>
        </p:nvSpPr>
        <p:spPr>
          <a:xfrm>
            <a:off x="1743740" y="4488383"/>
            <a:ext cx="7624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i="1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편미분</a:t>
            </a:r>
            <a:endParaRPr lang="ko-KR" alt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1469508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60901BD-EADA-4C10-9674-E961C52EBF86}"/>
              </a:ext>
            </a:extLst>
          </p:cNvPr>
          <p:cNvSpPr txBox="1"/>
          <p:nvPr/>
        </p:nvSpPr>
        <p:spPr>
          <a:xfrm>
            <a:off x="-121180" y="0"/>
            <a:ext cx="2730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6.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로지스틱 회귀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CA592B3-0287-4B8D-8154-501CC9542D39}"/>
              </a:ext>
            </a:extLst>
          </p:cNvPr>
          <p:cNvSpPr/>
          <p:nvPr/>
        </p:nvSpPr>
        <p:spPr>
          <a:xfrm>
            <a:off x="6827521" y="5313046"/>
            <a:ext cx="2172018" cy="97156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DA73F5-4E89-4D69-88AA-672D0912C387}"/>
              </a:ext>
            </a:extLst>
          </p:cNvPr>
          <p:cNvSpPr txBox="1"/>
          <p:nvPr/>
        </p:nvSpPr>
        <p:spPr>
          <a:xfrm>
            <a:off x="6176329" y="5212213"/>
            <a:ext cx="76930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solidFill>
                  <a:srgbClr val="08140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EURON</a:t>
            </a:r>
            <a:endParaRPr lang="ko-KR" altLang="en-US" sz="1050" dirty="0">
              <a:solidFill>
                <a:srgbClr val="081400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5A4C6F4-F83A-48E3-B856-CD8ABCB067B1}"/>
              </a:ext>
            </a:extLst>
          </p:cNvPr>
          <p:cNvSpPr/>
          <p:nvPr/>
        </p:nvSpPr>
        <p:spPr>
          <a:xfrm>
            <a:off x="0" y="523221"/>
            <a:ext cx="2520000" cy="63520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543400-8905-4B1F-BA99-79329D170262}"/>
              </a:ext>
            </a:extLst>
          </p:cNvPr>
          <p:cNvSpPr txBox="1"/>
          <p:nvPr/>
        </p:nvSpPr>
        <p:spPr>
          <a:xfrm>
            <a:off x="267531" y="727215"/>
            <a:ext cx="11336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결정 경계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3FFCAFAF-66C9-407E-B882-ED71BEE7E4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531" y="1612204"/>
            <a:ext cx="5362575" cy="1876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연결선: 구부러짐 8">
            <a:extLst>
              <a:ext uri="{FF2B5EF4-FFF2-40B4-BE49-F238E27FC236}">
                <a16:creationId xmlns:a16="http://schemas.microsoft.com/office/drawing/2014/main" id="{970FC228-8C10-479B-9DB5-5887877BC052}"/>
              </a:ext>
            </a:extLst>
          </p:cNvPr>
          <p:cNvCxnSpPr/>
          <p:nvPr/>
        </p:nvCxnSpPr>
        <p:spPr>
          <a:xfrm>
            <a:off x="3140149" y="2707753"/>
            <a:ext cx="1772093" cy="1063256"/>
          </a:xfrm>
          <a:prstGeom prst="curvedConnector3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C1186DE-33A3-4FB7-9CB0-DB1129401B96}"/>
              </a:ext>
            </a:extLst>
          </p:cNvPr>
          <p:cNvSpPr txBox="1"/>
          <p:nvPr/>
        </p:nvSpPr>
        <p:spPr>
          <a:xfrm>
            <a:off x="4912242" y="3589462"/>
            <a:ext cx="3645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t = 0</a:t>
            </a:r>
            <a:r>
              <a:rPr lang="ko-KR" altLang="en-US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일 때를 기준으로 클래스 구분</a:t>
            </a:r>
            <a:endParaRPr lang="en-US" altLang="ko-KR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32E4AFD-3BF3-40D1-B023-15CA1803CCC4}"/>
                  </a:ext>
                </a:extLst>
              </p:cNvPr>
              <p:cNvSpPr txBox="1"/>
              <p:nvPr/>
            </p:nvSpPr>
            <p:spPr>
              <a:xfrm>
                <a:off x="2793511" y="3950043"/>
                <a:ext cx="586139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∴</m:t>
                    </m:r>
                  </m:oMath>
                </a14:m>
                <a:r>
                  <a:rPr lang="en-US" altLang="ko-KR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i="1">
                        <a:latin typeface="Cambria Math" panose="02040503050406030204" pitchFamily="18" charset="0"/>
                      </a:rPr>
                      <m:t>σ</m:t>
                    </m:r>
                    <m:d>
                      <m:d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altLang="ko-KR" i="1">
                                <a:latin typeface="Cambria Math" panose="02040503050406030204" pitchFamily="18" charset="0"/>
                              </a:rPr>
                              <m:t>θ</m:t>
                            </m:r>
                          </m:e>
                          <m:sup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lang="el-GR" altLang="ko-K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Χ</m:t>
                        </m:r>
                      </m:e>
                    </m:d>
                  </m:oMath>
                </a14:m>
                <a:r>
                  <a:rPr lang="ko-KR" altLang="en-US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에서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ko-KR" i="1">
                            <a:latin typeface="Cambria Math" panose="02040503050406030204" pitchFamily="18" charset="0"/>
                          </a:rPr>
                          <m:t>θ</m:t>
                        </m:r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m:rPr>
                        <m:sty m:val="p"/>
                      </m:rPr>
                      <a:rPr lang="el-GR" altLang="ko-K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Χ</m:t>
                    </m:r>
                  </m:oMath>
                </a14:m>
                <a:r>
                  <a:rPr lang="en-US" altLang="ko-KR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=0</a:t>
                </a:r>
                <a:r>
                  <a:rPr lang="ko-KR" altLang="en-US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이 되게 하는 </a:t>
                </a:r>
                <a:r>
                  <a:rPr lang="en-US" altLang="ko-KR" b="1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x</a:t>
                </a:r>
                <a:r>
                  <a:rPr lang="ko-KR" altLang="en-US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의 집합 </a:t>
                </a:r>
                <a:r>
                  <a:rPr lang="en-US" altLang="ko-KR" dirty="0">
                    <a:latin typeface="a아시아헤드1" panose="02020600000000000000" pitchFamily="18" charset="-127"/>
                    <a:ea typeface="a아시아헤드1" panose="02020600000000000000" pitchFamily="18" charset="-127"/>
                    <a:sym typeface="Wingdings" panose="05000000000000000000" pitchFamily="2" charset="2"/>
                  </a:rPr>
                  <a:t> </a:t>
                </a:r>
                <a:r>
                  <a:rPr lang="ko-KR" altLang="en-US" b="1" dirty="0">
                    <a:solidFill>
                      <a:srgbClr val="FF0000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  <a:sym typeface="Wingdings" panose="05000000000000000000" pitchFamily="2" charset="2"/>
                  </a:rPr>
                  <a:t>결정 경계</a:t>
                </a:r>
                <a:r>
                  <a:rPr lang="ko-KR" altLang="en-US" dirty="0">
                    <a:solidFill>
                      <a:srgbClr val="FF0000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  <a:sym typeface="Wingdings" panose="05000000000000000000" pitchFamily="2" charset="2"/>
                  </a:rPr>
                  <a:t> </a:t>
                </a:r>
                <a:endParaRPr lang="en-US" altLang="ko-KR" b="1" dirty="0">
                  <a:solidFill>
                    <a:srgbClr val="FF0000"/>
                  </a:solidFill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32E4AFD-3BF3-40D1-B023-15CA1803CC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3511" y="3950043"/>
                <a:ext cx="5861392" cy="369332"/>
              </a:xfrm>
              <a:prstGeom prst="rect">
                <a:avLst/>
              </a:prstGeom>
              <a:blipFill>
                <a:blip r:embed="rId3"/>
                <a:stretch>
                  <a:fillRect t="-9836" b="-2623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51401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60901BD-EADA-4C10-9674-E961C52EBF86}"/>
              </a:ext>
            </a:extLst>
          </p:cNvPr>
          <p:cNvSpPr txBox="1"/>
          <p:nvPr/>
        </p:nvSpPr>
        <p:spPr>
          <a:xfrm>
            <a:off x="-121180" y="0"/>
            <a:ext cx="2730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6.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로지스틱 회귀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CA592B3-0287-4B8D-8154-501CC9542D39}"/>
              </a:ext>
            </a:extLst>
          </p:cNvPr>
          <p:cNvSpPr/>
          <p:nvPr/>
        </p:nvSpPr>
        <p:spPr>
          <a:xfrm>
            <a:off x="6827521" y="5313046"/>
            <a:ext cx="2172018" cy="97156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DA73F5-4E89-4D69-88AA-672D0912C387}"/>
              </a:ext>
            </a:extLst>
          </p:cNvPr>
          <p:cNvSpPr txBox="1"/>
          <p:nvPr/>
        </p:nvSpPr>
        <p:spPr>
          <a:xfrm>
            <a:off x="6176329" y="5212213"/>
            <a:ext cx="76930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solidFill>
                  <a:srgbClr val="08140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EURON</a:t>
            </a:r>
            <a:endParaRPr lang="ko-KR" altLang="en-US" sz="1050" dirty="0">
              <a:solidFill>
                <a:srgbClr val="081400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5A4C6F4-F83A-48E3-B856-CD8ABCB067B1}"/>
              </a:ext>
            </a:extLst>
          </p:cNvPr>
          <p:cNvSpPr/>
          <p:nvPr/>
        </p:nvSpPr>
        <p:spPr>
          <a:xfrm>
            <a:off x="0" y="523221"/>
            <a:ext cx="2520000" cy="63520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DC48FA-6AA6-4182-ABEE-523ED678E1B5}"/>
              </a:ext>
            </a:extLst>
          </p:cNvPr>
          <p:cNvSpPr txBox="1"/>
          <p:nvPr/>
        </p:nvSpPr>
        <p:spPr>
          <a:xfrm>
            <a:off x="267531" y="727215"/>
            <a:ext cx="3156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결정 경계 </a:t>
            </a:r>
            <a:r>
              <a:rPr lang="en-US" altLang="ko-KR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– </a:t>
            </a:r>
            <a:r>
              <a:rPr lang="ko-KR" altLang="en-US" sz="2000" dirty="0">
                <a:latin typeface="Roboto Condensed" pitchFamily="2" charset="0"/>
                <a:ea typeface="a아시아헤드2" panose="02020600000000000000" pitchFamily="18" charset="-127"/>
              </a:rPr>
              <a:t>특성이</a:t>
            </a:r>
            <a:r>
              <a:rPr lang="ko-KR" altLang="en-US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1</a:t>
            </a:r>
            <a:r>
              <a:rPr lang="ko-KR" altLang="en-US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개일 때</a:t>
            </a:r>
            <a:r>
              <a:rPr lang="en-US" altLang="ko-KR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,</a:t>
            </a:r>
            <a:endParaRPr lang="ko-KR" altLang="en-US" sz="2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09F7A48-580A-4420-8CFA-1DF50D33F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949" y="1530756"/>
            <a:ext cx="7120029" cy="1623570"/>
          </a:xfrm>
          <a:prstGeom prst="rect">
            <a:avLst/>
          </a:prstGeom>
        </p:spPr>
      </p:pic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5AA3C108-624B-41C0-A351-43ACF5F4C8BE}"/>
              </a:ext>
            </a:extLst>
          </p:cNvPr>
          <p:cNvCxnSpPr>
            <a:cxnSpLocks/>
          </p:cNvCxnSpPr>
          <p:nvPr/>
        </p:nvCxnSpPr>
        <p:spPr>
          <a:xfrm>
            <a:off x="2520000" y="2572315"/>
            <a:ext cx="1414047" cy="0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220A11E-2677-4892-8875-87470DA81EA0}"/>
              </a:ext>
            </a:extLst>
          </p:cNvPr>
          <p:cNvSpPr txBox="1"/>
          <p:nvPr/>
        </p:nvSpPr>
        <p:spPr>
          <a:xfrm>
            <a:off x="3934047" y="2442468"/>
            <a:ext cx="125943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꽃잎의 너비 </a:t>
            </a:r>
            <a:r>
              <a:rPr lang="en-US" altLang="ko-KR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(</a:t>
            </a:r>
            <a:r>
              <a:rPr lang="ko-KR" altLang="en-US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특성</a:t>
            </a:r>
            <a:r>
              <a:rPr lang="en-US" altLang="ko-KR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endParaRPr lang="ko-KR" altLang="en-US" sz="1200" dirty="0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B836CF91-2C77-4905-8456-20F7C9F934DB}"/>
              </a:ext>
            </a:extLst>
          </p:cNvPr>
          <p:cNvCxnSpPr>
            <a:cxnSpLocks/>
          </p:cNvCxnSpPr>
          <p:nvPr/>
        </p:nvCxnSpPr>
        <p:spPr>
          <a:xfrm>
            <a:off x="3615154" y="2800552"/>
            <a:ext cx="318893" cy="0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EE28829-19CA-4441-8F17-EAA9FF7068B5}"/>
              </a:ext>
            </a:extLst>
          </p:cNvPr>
          <p:cNvSpPr txBox="1"/>
          <p:nvPr/>
        </p:nvSpPr>
        <p:spPr>
          <a:xfrm>
            <a:off x="3934047" y="2670278"/>
            <a:ext cx="199662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Iris virginica (</a:t>
            </a:r>
            <a:r>
              <a:rPr lang="ko-KR" altLang="en-US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이진 분류 기준</a:t>
            </a:r>
            <a:r>
              <a:rPr lang="en-US" altLang="ko-KR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endParaRPr lang="ko-KR" altLang="en-US" sz="1200" dirty="0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1A318E64-800C-423E-8024-44218B3FEE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0708"/>
          <a:stretch/>
        </p:blipFill>
        <p:spPr>
          <a:xfrm>
            <a:off x="425949" y="3300367"/>
            <a:ext cx="7120029" cy="1109910"/>
          </a:xfrm>
          <a:prstGeom prst="rect">
            <a:avLst/>
          </a:prstGeom>
        </p:spPr>
      </p:pic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77725AB7-455B-4EE0-B6FF-01A769678909}"/>
              </a:ext>
            </a:extLst>
          </p:cNvPr>
          <p:cNvCxnSpPr>
            <a:cxnSpLocks/>
          </p:cNvCxnSpPr>
          <p:nvPr/>
        </p:nvCxnSpPr>
        <p:spPr>
          <a:xfrm>
            <a:off x="2290490" y="4066038"/>
            <a:ext cx="318893" cy="0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94A0A85E-CFE7-4310-8B46-1963FDD5E8FE}"/>
              </a:ext>
            </a:extLst>
          </p:cNvPr>
          <p:cNvSpPr txBox="1"/>
          <p:nvPr/>
        </p:nvSpPr>
        <p:spPr>
          <a:xfrm>
            <a:off x="2609383" y="3935764"/>
            <a:ext cx="199662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로지스틱 회귀 모델 훈련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498311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60901BD-EADA-4C10-9674-E961C52EBF86}"/>
              </a:ext>
            </a:extLst>
          </p:cNvPr>
          <p:cNvSpPr txBox="1"/>
          <p:nvPr/>
        </p:nvSpPr>
        <p:spPr>
          <a:xfrm>
            <a:off x="-121180" y="0"/>
            <a:ext cx="2730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6.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로지스틱 회귀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CA592B3-0287-4B8D-8154-501CC9542D39}"/>
              </a:ext>
            </a:extLst>
          </p:cNvPr>
          <p:cNvSpPr/>
          <p:nvPr/>
        </p:nvSpPr>
        <p:spPr>
          <a:xfrm>
            <a:off x="6827521" y="5313046"/>
            <a:ext cx="2172018" cy="97156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DA73F5-4E89-4D69-88AA-672D0912C387}"/>
              </a:ext>
            </a:extLst>
          </p:cNvPr>
          <p:cNvSpPr txBox="1"/>
          <p:nvPr/>
        </p:nvSpPr>
        <p:spPr>
          <a:xfrm>
            <a:off x="6176329" y="5212213"/>
            <a:ext cx="76930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solidFill>
                  <a:srgbClr val="08140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EURON</a:t>
            </a:r>
            <a:endParaRPr lang="ko-KR" altLang="en-US" sz="1050" dirty="0">
              <a:solidFill>
                <a:srgbClr val="081400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5A4C6F4-F83A-48E3-B856-CD8ABCB067B1}"/>
              </a:ext>
            </a:extLst>
          </p:cNvPr>
          <p:cNvSpPr/>
          <p:nvPr/>
        </p:nvSpPr>
        <p:spPr>
          <a:xfrm>
            <a:off x="0" y="523221"/>
            <a:ext cx="2520000" cy="63520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23170ECE-1DA2-4074-A719-548550E7EA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194" y="2264147"/>
            <a:ext cx="4895850" cy="2066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FCC72ED-1794-451C-B31D-34ADB51243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793" r="412"/>
          <a:stretch/>
        </p:blipFill>
        <p:spPr>
          <a:xfrm>
            <a:off x="401746" y="942478"/>
            <a:ext cx="7090663" cy="902411"/>
          </a:xfrm>
          <a:prstGeom prst="rect">
            <a:avLst/>
          </a:prstGeom>
        </p:spPr>
      </p:pic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1C95D2AE-5C60-436F-A044-5330E29EF50A}"/>
              </a:ext>
            </a:extLst>
          </p:cNvPr>
          <p:cNvCxnSpPr>
            <a:cxnSpLocks/>
          </p:cNvCxnSpPr>
          <p:nvPr/>
        </p:nvCxnSpPr>
        <p:spPr>
          <a:xfrm>
            <a:off x="4316119" y="1574845"/>
            <a:ext cx="318893" cy="0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9075928-8A0A-415A-8B39-D5682300283E}"/>
                  </a:ext>
                </a:extLst>
              </p:cNvPr>
              <p:cNvSpPr txBox="1"/>
              <p:nvPr/>
            </p:nvSpPr>
            <p:spPr>
              <a:xfrm>
                <a:off x="4635012" y="1444571"/>
                <a:ext cx="2372450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결정 경계 </a:t>
                </a:r>
                <a:r>
                  <a:rPr lang="en-US" altLang="ko-KR" sz="1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ko-KR" sz="1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accPr>
                      <m:e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𝑝</m:t>
                        </m:r>
                      </m:e>
                    </m:acc>
                    <m:r>
                      <a:rPr lang="en-US" altLang="ko-KR" sz="1200" dirty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≥</m:t>
                    </m:r>
                    <m:r>
                      <a:rPr lang="en-US" altLang="ko-KR" sz="1200" b="0" i="0" dirty="0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0.5</m:t>
                    </m:r>
                  </m:oMath>
                </a14:m>
                <a:r>
                  <a:rPr lang="ko-KR" altLang="en-US" sz="1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인 가장 작은 </a:t>
                </a:r>
                <a:r>
                  <a:rPr lang="en-US" altLang="ko-KR" sz="1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X </a:t>
                </a:r>
                <a:r>
                  <a:rPr lang="ko-KR" altLang="en-US" sz="1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값</a:t>
                </a:r>
                <a:r>
                  <a:rPr lang="en-US" altLang="ko-KR" sz="1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 </a:t>
                </a:r>
                <a:endParaRPr lang="ko-KR" altLang="en-US" sz="12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9075928-8A0A-415A-8B39-D568230028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35012" y="1444571"/>
                <a:ext cx="2372450" cy="276999"/>
              </a:xfrm>
              <a:prstGeom prst="rect">
                <a:avLst/>
              </a:prstGeom>
              <a:blipFill>
                <a:blip r:embed="rId4"/>
                <a:stretch>
                  <a:fillRect t="-2222" r="-4103" b="-1777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757F1BB4-82E1-42E7-B4CA-2158B724FF6E}"/>
              </a:ext>
            </a:extLst>
          </p:cNvPr>
          <p:cNvSpPr/>
          <p:nvPr/>
        </p:nvSpPr>
        <p:spPr>
          <a:xfrm>
            <a:off x="4579087" y="2223663"/>
            <a:ext cx="276447" cy="1774179"/>
          </a:xfrm>
          <a:prstGeom prst="roundRect">
            <a:avLst/>
          </a:prstGeom>
          <a:noFill/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CEBEC72-36E2-413E-9324-9FFA033FBF18}"/>
                  </a:ext>
                </a:extLst>
              </p:cNvPr>
              <p:cNvSpPr txBox="1"/>
              <p:nvPr/>
            </p:nvSpPr>
            <p:spPr>
              <a:xfrm>
                <a:off x="2194882" y="4427164"/>
                <a:ext cx="4561366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특성이 하나 </a:t>
                </a:r>
                <a:r>
                  <a:rPr lang="en-US" altLang="ko-KR" dirty="0">
                    <a:latin typeface="a아시아헤드1" panose="02020600000000000000" pitchFamily="18" charset="-127"/>
                    <a:ea typeface="a아시아헤드1" panose="02020600000000000000" pitchFamily="18" charset="-127"/>
                    <a:sym typeface="Wingdings" panose="05000000000000000000" pitchFamily="2" charset="2"/>
                  </a:rPr>
                  <a:t></a:t>
                </a:r>
                <a:r>
                  <a:rPr lang="ko-KR" altLang="en-US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결정 경계를 만드는 </a:t>
                </a:r>
                <a:r>
                  <a:rPr lang="en-US" altLang="ko-KR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X </a:t>
                </a:r>
                <a:r>
                  <a:rPr lang="ko-KR" altLang="en-US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값 </a:t>
                </a:r>
                <a:r>
                  <a:rPr lang="en-US" altLang="ko-KR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: 1</a:t>
                </a:r>
                <a:r>
                  <a:rPr lang="ko-KR" altLang="en-US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개</a:t>
                </a:r>
                <a:endParaRPr lang="en-US" altLang="ko-KR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r>
                  <a:rPr lang="ko-KR" altLang="en-US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∴</m:t>
                    </m:r>
                  </m:oMath>
                </a14:m>
                <a:r>
                  <a:rPr lang="ko-KR" altLang="en-US" dirty="0"/>
                  <a:t> </a:t>
                </a:r>
                <a:r>
                  <a:rPr lang="ko-KR" altLang="en-US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결정 경계가 </a:t>
                </a:r>
                <a:r>
                  <a:rPr lang="ko-KR" altLang="en-US" b="1" dirty="0">
                    <a:solidFill>
                      <a:srgbClr val="FF0000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축에 평행</a:t>
                </a:r>
                <a:r>
                  <a:rPr lang="ko-KR" altLang="en-US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하게 나타남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CEBEC72-36E2-413E-9324-9FFA033FBF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4882" y="4427164"/>
                <a:ext cx="4561366" cy="646331"/>
              </a:xfrm>
              <a:prstGeom prst="rect">
                <a:avLst/>
              </a:prstGeom>
              <a:blipFill>
                <a:blip r:embed="rId5"/>
                <a:stretch>
                  <a:fillRect l="-1070" t="-4717" b="-1415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D3C8E0E9-8E29-4751-934F-078A5E5B9641}"/>
              </a:ext>
            </a:extLst>
          </p:cNvPr>
          <p:cNvCxnSpPr/>
          <p:nvPr/>
        </p:nvCxnSpPr>
        <p:spPr>
          <a:xfrm>
            <a:off x="2520000" y="1721570"/>
            <a:ext cx="1017098" cy="0"/>
          </a:xfrm>
          <a:prstGeom prst="line">
            <a:avLst/>
          </a:prstGeom>
          <a:ln w="127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2EB849FF-4FCE-4D04-B206-98A55CFE7B55}"/>
              </a:ext>
            </a:extLst>
          </p:cNvPr>
          <p:cNvCxnSpPr/>
          <p:nvPr/>
        </p:nvCxnSpPr>
        <p:spPr>
          <a:xfrm>
            <a:off x="2998381" y="1721570"/>
            <a:ext cx="538717" cy="334058"/>
          </a:xfrm>
          <a:prstGeom prst="bentConnector3">
            <a:avLst/>
          </a:prstGeom>
          <a:ln w="127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D1A6341-8DA8-4A4C-8095-08EFAD14286A}"/>
              </a:ext>
            </a:extLst>
          </p:cNvPr>
          <p:cNvSpPr txBox="1"/>
          <p:nvPr/>
        </p:nvSpPr>
        <p:spPr>
          <a:xfrm>
            <a:off x="3537098" y="1886569"/>
            <a:ext cx="28725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양성 클래스에 대한 확률</a:t>
            </a:r>
          </a:p>
        </p:txBody>
      </p:sp>
    </p:spTree>
    <p:extLst>
      <p:ext uri="{BB962C8B-B14F-4D97-AF65-F5344CB8AC3E}">
        <p14:creationId xmlns:p14="http://schemas.microsoft.com/office/powerpoint/2010/main" val="3721679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C49B8D5-DB36-4526-95AF-74CBE26C4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360" y="1287146"/>
            <a:ext cx="7055373" cy="35903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60901BD-EADA-4C10-9674-E961C52EBF86}"/>
              </a:ext>
            </a:extLst>
          </p:cNvPr>
          <p:cNvSpPr txBox="1"/>
          <p:nvPr/>
        </p:nvSpPr>
        <p:spPr>
          <a:xfrm>
            <a:off x="-121180" y="0"/>
            <a:ext cx="2730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6.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로지스틱 회귀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CA592B3-0287-4B8D-8154-501CC9542D39}"/>
              </a:ext>
            </a:extLst>
          </p:cNvPr>
          <p:cNvSpPr/>
          <p:nvPr/>
        </p:nvSpPr>
        <p:spPr>
          <a:xfrm>
            <a:off x="6827521" y="5313046"/>
            <a:ext cx="2172018" cy="97156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DA73F5-4E89-4D69-88AA-672D0912C387}"/>
              </a:ext>
            </a:extLst>
          </p:cNvPr>
          <p:cNvSpPr txBox="1"/>
          <p:nvPr/>
        </p:nvSpPr>
        <p:spPr>
          <a:xfrm>
            <a:off x="6176329" y="5212213"/>
            <a:ext cx="76930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solidFill>
                  <a:srgbClr val="08140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EURON</a:t>
            </a:r>
            <a:endParaRPr lang="ko-KR" altLang="en-US" sz="1050" dirty="0">
              <a:solidFill>
                <a:srgbClr val="081400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5A4C6F4-F83A-48E3-B856-CD8ABCB067B1}"/>
              </a:ext>
            </a:extLst>
          </p:cNvPr>
          <p:cNvSpPr/>
          <p:nvPr/>
        </p:nvSpPr>
        <p:spPr>
          <a:xfrm>
            <a:off x="0" y="523221"/>
            <a:ext cx="2520000" cy="63520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DC48FA-6AA6-4182-ABEE-523ED678E1B5}"/>
              </a:ext>
            </a:extLst>
          </p:cNvPr>
          <p:cNvSpPr txBox="1"/>
          <p:nvPr/>
        </p:nvSpPr>
        <p:spPr>
          <a:xfrm>
            <a:off x="267531" y="727215"/>
            <a:ext cx="30796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결정 경계 </a:t>
            </a:r>
            <a:r>
              <a:rPr lang="en-US" altLang="ko-KR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– </a:t>
            </a:r>
            <a:r>
              <a:rPr lang="ko-KR" altLang="en-US" sz="2000" dirty="0">
                <a:latin typeface="Roboto Condensed" pitchFamily="2" charset="0"/>
                <a:ea typeface="a아시아헤드2" panose="02020600000000000000" pitchFamily="18" charset="-127"/>
              </a:rPr>
              <a:t>특성이</a:t>
            </a:r>
            <a:r>
              <a:rPr lang="ko-KR" altLang="en-US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</a:t>
            </a:r>
            <a:r>
              <a:rPr lang="en-US" altLang="ko-KR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2</a:t>
            </a:r>
            <a:r>
              <a:rPr lang="ko-KR" altLang="en-US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개일 때</a:t>
            </a:r>
            <a:r>
              <a:rPr lang="en-US" altLang="ko-KR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,</a:t>
            </a:r>
            <a:endParaRPr lang="ko-KR" altLang="en-US" sz="2000" dirty="0">
              <a:latin typeface="a아시아헤드2" panose="02020600000000000000" pitchFamily="18" charset="-127"/>
              <a:ea typeface="a아시아헤드2" panose="02020600000000000000" pitchFamily="18" charset="-127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5AA3C108-624B-41C0-A351-43ACF5F4C8BE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5150243" y="2107442"/>
            <a:ext cx="314866" cy="0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220A11E-2677-4892-8875-87470DA81EA0}"/>
              </a:ext>
            </a:extLst>
          </p:cNvPr>
          <p:cNvSpPr txBox="1"/>
          <p:nvPr/>
        </p:nvSpPr>
        <p:spPr>
          <a:xfrm>
            <a:off x="5465109" y="1968942"/>
            <a:ext cx="79800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 특성 </a:t>
            </a:r>
            <a:r>
              <a:rPr lang="en-US" altLang="ko-KR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2</a:t>
            </a:r>
            <a:r>
              <a:rPr lang="ko-KR" altLang="en-US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개</a:t>
            </a:r>
            <a:endParaRPr lang="ko-KR" altLang="en-US" sz="1200" dirty="0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B836CF91-2C77-4905-8456-20F7C9F934DB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3860812" y="2306965"/>
            <a:ext cx="1604297" cy="8226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EE28829-19CA-4441-8F17-EAA9FF7068B5}"/>
              </a:ext>
            </a:extLst>
          </p:cNvPr>
          <p:cNvSpPr txBox="1"/>
          <p:nvPr/>
        </p:nvSpPr>
        <p:spPr>
          <a:xfrm>
            <a:off x="5465109" y="2176691"/>
            <a:ext cx="199662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Iris virginica (</a:t>
            </a:r>
            <a:r>
              <a:rPr lang="ko-KR" altLang="en-US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이진 분류 기준</a:t>
            </a:r>
            <a:r>
              <a:rPr lang="en-US" altLang="ko-KR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)</a:t>
            </a:r>
            <a:endParaRPr lang="ko-KR" altLang="en-US" sz="1200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77725AB7-455B-4EE0-B6FF-01A769678909}"/>
              </a:ext>
            </a:extLst>
          </p:cNvPr>
          <p:cNvCxnSpPr>
            <a:cxnSpLocks/>
          </p:cNvCxnSpPr>
          <p:nvPr/>
        </p:nvCxnSpPr>
        <p:spPr>
          <a:xfrm>
            <a:off x="2056574" y="2938759"/>
            <a:ext cx="318893" cy="0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94A0A85E-CFE7-4310-8B46-1963FDD5E8FE}"/>
              </a:ext>
            </a:extLst>
          </p:cNvPr>
          <p:cNvSpPr txBox="1"/>
          <p:nvPr/>
        </p:nvSpPr>
        <p:spPr>
          <a:xfrm>
            <a:off x="2375467" y="2808485"/>
            <a:ext cx="199662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로지스틱 회귀 모델 훈련</a:t>
            </a:r>
            <a:endParaRPr lang="ko-KR" altLang="en-US" sz="1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88312A6-E705-4AD2-85D4-DA569247F21B}"/>
              </a:ext>
            </a:extLst>
          </p:cNvPr>
          <p:cNvSpPr txBox="1"/>
          <p:nvPr/>
        </p:nvSpPr>
        <p:spPr>
          <a:xfrm>
            <a:off x="4798542" y="3189628"/>
            <a:ext cx="24103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축에 대한 </a:t>
            </a:r>
            <a:r>
              <a:rPr lang="en-US" altLang="ko-KR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point</a:t>
            </a:r>
            <a:r>
              <a:rPr lang="ko-KR" altLang="en-US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를 입력 받고 </a:t>
            </a:r>
            <a:endParaRPr lang="en-US" altLang="ko-KR" sz="1200" dirty="0"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  <a:p>
            <a:r>
              <a:rPr lang="en-US" altLang="ko-KR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point</a:t>
            </a:r>
            <a:r>
              <a:rPr lang="ko-KR" altLang="en-US" sz="12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들이 교차하는 좌표를 모두 계산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228310E4-39B7-4A57-BE89-E5F04A333849}"/>
              </a:ext>
            </a:extLst>
          </p:cNvPr>
          <p:cNvCxnSpPr>
            <a:cxnSpLocks/>
          </p:cNvCxnSpPr>
          <p:nvPr/>
        </p:nvCxnSpPr>
        <p:spPr>
          <a:xfrm>
            <a:off x="2446682" y="3330897"/>
            <a:ext cx="2274174" cy="4113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3958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BAFB94E7-C46E-4E97-ACC4-D90EF55AE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654" y="838568"/>
            <a:ext cx="6253512" cy="12984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60901BD-EADA-4C10-9674-E961C52EBF86}"/>
              </a:ext>
            </a:extLst>
          </p:cNvPr>
          <p:cNvSpPr txBox="1"/>
          <p:nvPr/>
        </p:nvSpPr>
        <p:spPr>
          <a:xfrm>
            <a:off x="-121180" y="0"/>
            <a:ext cx="2730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6.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로지스틱 회귀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CA592B3-0287-4B8D-8154-501CC9542D39}"/>
              </a:ext>
            </a:extLst>
          </p:cNvPr>
          <p:cNvSpPr/>
          <p:nvPr/>
        </p:nvSpPr>
        <p:spPr>
          <a:xfrm>
            <a:off x="6827521" y="5313046"/>
            <a:ext cx="2172018" cy="97156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DA73F5-4E89-4D69-88AA-672D0912C387}"/>
              </a:ext>
            </a:extLst>
          </p:cNvPr>
          <p:cNvSpPr txBox="1"/>
          <p:nvPr/>
        </p:nvSpPr>
        <p:spPr>
          <a:xfrm>
            <a:off x="6176329" y="5212213"/>
            <a:ext cx="76930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solidFill>
                  <a:srgbClr val="08140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EURON</a:t>
            </a:r>
            <a:endParaRPr lang="ko-KR" altLang="en-US" sz="1050" dirty="0">
              <a:solidFill>
                <a:srgbClr val="081400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5A4C6F4-F83A-48E3-B856-CD8ABCB067B1}"/>
              </a:ext>
            </a:extLst>
          </p:cNvPr>
          <p:cNvSpPr/>
          <p:nvPr/>
        </p:nvSpPr>
        <p:spPr>
          <a:xfrm>
            <a:off x="0" y="523221"/>
            <a:ext cx="2520000" cy="63520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7E4D88A-34AD-4CCD-BF7D-79F9EA0C5DB9}"/>
              </a:ext>
            </a:extLst>
          </p:cNvPr>
          <p:cNvCxnSpPr>
            <a:cxnSpLocks/>
          </p:cNvCxnSpPr>
          <p:nvPr/>
        </p:nvCxnSpPr>
        <p:spPr>
          <a:xfrm>
            <a:off x="3133061" y="1064484"/>
            <a:ext cx="1048296" cy="0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FAC42CC-01C0-429D-9891-A3176DFFA97C}"/>
                  </a:ext>
                </a:extLst>
              </p:cNvPr>
              <p:cNvSpPr txBox="1"/>
              <p:nvPr/>
            </p:nvSpPr>
            <p:spPr>
              <a:xfrm>
                <a:off x="4181357" y="934210"/>
                <a:ext cx="2372450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결정 경계 </a:t>
                </a:r>
                <a:r>
                  <a:rPr lang="en-US" altLang="ko-KR" sz="1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ko-KR" sz="1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accPr>
                      <m:e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𝑝</m:t>
                        </m:r>
                      </m:e>
                    </m:acc>
                    <m:r>
                      <a:rPr lang="en-US" altLang="ko-KR" sz="1200" dirty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≥</m:t>
                    </m:r>
                    <m:r>
                      <a:rPr lang="en-US" altLang="ko-KR" sz="1200" b="0" i="0" dirty="0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0.5</m:t>
                    </m:r>
                  </m:oMath>
                </a14:m>
                <a:r>
                  <a:rPr lang="ko-KR" altLang="en-US" sz="1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인 가장 작은 </a:t>
                </a:r>
                <a:r>
                  <a:rPr lang="en-US" altLang="ko-KR" sz="1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X </a:t>
                </a:r>
                <a:r>
                  <a:rPr lang="ko-KR" altLang="en-US" sz="1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값</a:t>
                </a:r>
                <a:r>
                  <a:rPr lang="en-US" altLang="ko-KR" sz="120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) </a:t>
                </a:r>
                <a:endParaRPr lang="ko-KR" altLang="en-US" sz="12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FAC42CC-01C0-429D-9891-A3176DFFA9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81357" y="934210"/>
                <a:ext cx="2372450" cy="276999"/>
              </a:xfrm>
              <a:prstGeom prst="rect">
                <a:avLst/>
              </a:prstGeom>
              <a:blipFill>
                <a:blip r:embed="rId3"/>
                <a:stretch>
                  <a:fillRect l="-257" r="-4113" b="-1521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4" name="Picture 2">
            <a:extLst>
              <a:ext uri="{FF2B5EF4-FFF2-40B4-BE49-F238E27FC236}">
                <a16:creationId xmlns:a16="http://schemas.microsoft.com/office/drawing/2014/main" id="{4B0EFB0C-A89E-4EF9-85AA-392E39FB0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654" y="2395796"/>
            <a:ext cx="6029325" cy="2562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4811CEB-C926-406B-B929-5003AA2700E2}"/>
                  </a:ext>
                </a:extLst>
              </p:cNvPr>
              <p:cNvSpPr txBox="1"/>
              <p:nvPr/>
            </p:nvSpPr>
            <p:spPr>
              <a:xfrm>
                <a:off x="4970829" y="3161132"/>
                <a:ext cx="4028709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특성이 둘 </a:t>
                </a:r>
                <a:r>
                  <a:rPr lang="en-US" altLang="ko-KR" dirty="0">
                    <a:latin typeface="a아시아헤드1" panose="02020600000000000000" pitchFamily="18" charset="-127"/>
                    <a:ea typeface="a아시아헤드1" panose="02020600000000000000" pitchFamily="18" charset="-127"/>
                    <a:sym typeface="Wingdings" panose="05000000000000000000" pitchFamily="2" charset="2"/>
                  </a:rPr>
                  <a:t></a:t>
                </a:r>
                <a:r>
                  <a:rPr lang="ko-KR" altLang="en-US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결정 경계를 만드는 </a:t>
                </a:r>
                <a:r>
                  <a:rPr lang="en-US" altLang="ko-KR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X </a:t>
                </a:r>
                <a:r>
                  <a:rPr lang="ko-KR" altLang="en-US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값 </a:t>
                </a:r>
                <a:r>
                  <a:rPr lang="en-US" altLang="ko-KR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: 2</a:t>
                </a:r>
                <a:r>
                  <a:rPr lang="ko-KR" altLang="en-US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개</a:t>
                </a:r>
                <a:endParaRPr lang="en-US" altLang="ko-KR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r>
                  <a:rPr lang="ko-KR" altLang="en-US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∴</m:t>
                    </m:r>
                  </m:oMath>
                </a14:m>
                <a:r>
                  <a:rPr lang="ko-KR" altLang="en-US" dirty="0"/>
                  <a:t> </a:t>
                </a:r>
                <a:r>
                  <a:rPr lang="ko-KR" altLang="en-US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결정 경계가 </a:t>
                </a:r>
                <a:r>
                  <a:rPr lang="ko-KR" altLang="en-US" b="1" dirty="0">
                    <a:solidFill>
                      <a:srgbClr val="FF0000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직선 방정식</a:t>
                </a:r>
                <a:r>
                  <a:rPr lang="ko-KR" altLang="en-US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으로 나타남</a:t>
                </a: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4811CEB-C926-406B-B929-5003AA2700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0829" y="3161132"/>
                <a:ext cx="4028709" cy="646331"/>
              </a:xfrm>
              <a:prstGeom prst="rect">
                <a:avLst/>
              </a:prstGeom>
              <a:blipFill>
                <a:blip r:embed="rId5"/>
                <a:stretch>
                  <a:fillRect l="-1210" t="-5660" r="-1210" b="-1415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946903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60901BD-EADA-4C10-9674-E961C52EBF86}"/>
              </a:ext>
            </a:extLst>
          </p:cNvPr>
          <p:cNvSpPr txBox="1"/>
          <p:nvPr/>
        </p:nvSpPr>
        <p:spPr>
          <a:xfrm>
            <a:off x="-121180" y="0"/>
            <a:ext cx="2730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6. </a:t>
            </a:r>
            <a:r>
              <a:rPr lang="ko-KR" altLang="en-US" sz="2800" dirty="0">
                <a:latin typeface="a아시아헤드1" panose="02020600000000000000" pitchFamily="18" charset="-127"/>
                <a:ea typeface="a아시아헤드1" panose="02020600000000000000" pitchFamily="18" charset="-127"/>
              </a:rPr>
              <a:t>로지스틱 회귀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CA592B3-0287-4B8D-8154-501CC9542D39}"/>
              </a:ext>
            </a:extLst>
          </p:cNvPr>
          <p:cNvSpPr/>
          <p:nvPr/>
        </p:nvSpPr>
        <p:spPr>
          <a:xfrm>
            <a:off x="6827521" y="5313046"/>
            <a:ext cx="2172018" cy="97156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DA73F5-4E89-4D69-88AA-672D0912C387}"/>
              </a:ext>
            </a:extLst>
          </p:cNvPr>
          <p:cNvSpPr txBox="1"/>
          <p:nvPr/>
        </p:nvSpPr>
        <p:spPr>
          <a:xfrm>
            <a:off x="6176329" y="5212213"/>
            <a:ext cx="76930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solidFill>
                  <a:srgbClr val="081400"/>
                </a:solidFill>
                <a:latin typeface="a아시아헤드1" panose="02020600000000000000" pitchFamily="18" charset="-127"/>
                <a:ea typeface="a아시아헤드1" panose="02020600000000000000" pitchFamily="18" charset="-127"/>
              </a:rPr>
              <a:t>EURON</a:t>
            </a:r>
            <a:endParaRPr lang="ko-KR" altLang="en-US" sz="1050" dirty="0">
              <a:solidFill>
                <a:srgbClr val="081400"/>
              </a:solidFill>
              <a:latin typeface="a아시아헤드1" panose="02020600000000000000" pitchFamily="18" charset="-127"/>
              <a:ea typeface="a아시아헤드1" panose="02020600000000000000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5A4C6F4-F83A-48E3-B856-CD8ABCB067B1}"/>
              </a:ext>
            </a:extLst>
          </p:cNvPr>
          <p:cNvSpPr/>
          <p:nvPr/>
        </p:nvSpPr>
        <p:spPr>
          <a:xfrm>
            <a:off x="0" y="523221"/>
            <a:ext cx="2520000" cy="63520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3C3C8B-E85C-4FD1-8852-953C134C7EF5}"/>
              </a:ext>
            </a:extLst>
          </p:cNvPr>
          <p:cNvSpPr txBox="1"/>
          <p:nvPr/>
        </p:nvSpPr>
        <p:spPr>
          <a:xfrm>
            <a:off x="267531" y="727215"/>
            <a:ext cx="17876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소프트맥스</a:t>
            </a:r>
            <a:r>
              <a:rPr lang="ko-KR" altLang="en-US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함수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32483E6-671C-4C70-ABB0-5508D9169BD0}"/>
                  </a:ext>
                </a:extLst>
              </p:cNvPr>
              <p:cNvSpPr txBox="1"/>
              <p:nvPr/>
            </p:nvSpPr>
            <p:spPr>
              <a:xfrm>
                <a:off x="472747" y="1267799"/>
                <a:ext cx="5049095" cy="49379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acc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m:rPr>
                        <m:nor/>
                      </m:rPr>
                      <a:rPr lang="en-US" altLang="ko-KR" b="0" i="0" smtClean="0">
                        <a:latin typeface="a아시아헤드1" panose="02020600000000000000" pitchFamily="18" charset="-127"/>
                        <a:ea typeface="a아시아헤드1" panose="02020600000000000000" pitchFamily="18" charset="-127"/>
                      </a:rPr>
                      <m:t> =</m:t>
                    </m:r>
                    <m:r>
                      <m:rPr>
                        <m:sty m:val="p"/>
                      </m:rPr>
                      <a:rPr lang="en-US" altLang="ko-KR" i="1" smtClean="0">
                        <a:latin typeface="Cambria Math" panose="02040503050406030204" pitchFamily="18" charset="0"/>
                      </a:rPr>
                      <m:t>σ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  <m:d>
                              <m:d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m:rPr>
                                    <m:sty m:val="p"/>
                                  </m:rPr>
                                  <a:rPr lang="el-GR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Χ</m:t>
                                </m:r>
                              </m:e>
                            </m:d>
                          </m:e>
                        </m:d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altLang="ko-KR" b="0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ko-KR" b="0" i="0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exp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⁡(</m:t>
                        </m:r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𝑠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𝑘</m:t>
                            </m:r>
                            <m:d>
                              <m:d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</m:ctrlPr>
                              </m:dPr>
                              <m:e>
                                <m:r>
                                  <m:rPr>
                                    <m:sty m:val="p"/>
                                  </m:rPr>
                                  <a:rPr lang="el-GR" altLang="ko-K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Χ</m:t>
                                </m:r>
                              </m:e>
                            </m:d>
                          </m:sub>
                        </m:sSub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)</m:t>
                        </m:r>
                      </m:num>
                      <m:den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∑</m:t>
                        </m:r>
                        <m:r>
                          <m:rPr>
                            <m:sty m:val="p"/>
                          </m:rPr>
                          <a:rPr lang="en-US" altLang="ko-KR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exp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⁡(</m:t>
                        </m:r>
                        <m:sSub>
                          <m:sSubPr>
                            <m:ctrlPr>
                              <a:rPr lang="en-US" altLang="ko-KR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𝑠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𝑗</m:t>
                            </m:r>
                            <m:d>
                              <m:d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</m:ctrlPr>
                              </m:dPr>
                              <m:e>
                                <m:r>
                                  <m:rPr>
                                    <m:sty m:val="p"/>
                                  </m:rPr>
                                  <a:rPr lang="el-GR" altLang="ko-KR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Χ</m:t>
                                </m:r>
                              </m:e>
                            </m:d>
                          </m:sub>
                        </m:sSub>
                        <m:r>
                          <a:rPr lang="en-US" altLang="ko-KR" i="1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)</m:t>
                        </m:r>
                      </m:den>
                    </m:f>
                    <m:r>
                      <a:rPr lang="en-US" altLang="ko-KR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,  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𝑤h𝑒𝑟𝑒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 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𝑠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𝑘</m:t>
                        </m:r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  <m:t>𝑥</m:t>
                            </m:r>
                          </m:e>
                        </m:d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  <a:ea typeface="a아시아헤드1" panose="02020600000000000000" pitchFamily="18" charset="-127"/>
                      </a:rPr>
                      <m:t>=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a아시아헤드1" panose="02020600000000000000" pitchFamily="18" charset="-127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</m:ctrlPr>
                              </m:sSup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  <m:t>𝜃</m:t>
                                </m:r>
                              </m:e>
                              <m:sup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  <a:ea typeface="a아시아헤드1" panose="02020600000000000000" pitchFamily="18" charset="-127"/>
                                  </a:rPr>
                                  <m:t>𝑘</m:t>
                                </m:r>
                              </m:sup>
                            </m:sSup>
                          </m:e>
                        </m:d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a아시아헤드1" panose="02020600000000000000" pitchFamily="18" charset="-127"/>
                          </a:rPr>
                          <m:t>𝑇</m:t>
                        </m:r>
                      </m:sup>
                    </m:sSup>
                    <m:r>
                      <a:rPr lang="el-GR" altLang="ko-KR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𝜲</m:t>
                    </m:r>
                  </m:oMath>
                </a14:m>
                <a:endParaRPr lang="en-US" altLang="ko-KR" b="0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32483E6-671C-4C70-ABB0-5508D9169B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747" y="1267799"/>
                <a:ext cx="5049095" cy="493790"/>
              </a:xfrm>
              <a:prstGeom prst="rect">
                <a:avLst/>
              </a:prstGeom>
              <a:blipFill>
                <a:blip r:embed="rId2"/>
                <a:stretch>
                  <a:fillRect b="-246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02D64E7F-3595-4B12-B5F2-A6FE7AC37A12}"/>
              </a:ext>
            </a:extLst>
          </p:cNvPr>
          <p:cNvCxnSpPr>
            <a:cxnSpLocks/>
          </p:cNvCxnSpPr>
          <p:nvPr/>
        </p:nvCxnSpPr>
        <p:spPr>
          <a:xfrm rot="16200000" flipH="1">
            <a:off x="1680660" y="1832101"/>
            <a:ext cx="529273" cy="301099"/>
          </a:xfrm>
          <a:prstGeom prst="bentConnector3">
            <a:avLst/>
          </a:prstGeom>
          <a:ln w="127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4071C3D-7CB3-4C28-BDF8-AC22FD5FAB3E}"/>
              </a:ext>
            </a:extLst>
          </p:cNvPr>
          <p:cNvSpPr txBox="1"/>
          <p:nvPr/>
        </p:nvSpPr>
        <p:spPr>
          <a:xfrm>
            <a:off x="1671691" y="2288758"/>
            <a:ext cx="8483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클래스 수</a:t>
            </a:r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6D177740-1D5C-4C18-82A4-A3FAE2548719}"/>
              </a:ext>
            </a:extLst>
          </p:cNvPr>
          <p:cNvCxnSpPr/>
          <p:nvPr/>
        </p:nvCxnSpPr>
        <p:spPr>
          <a:xfrm rot="16200000" flipH="1">
            <a:off x="3960692" y="1837999"/>
            <a:ext cx="549220" cy="269358"/>
          </a:xfrm>
          <a:prstGeom prst="bentConnector3">
            <a:avLst/>
          </a:prstGeom>
          <a:ln w="127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54AF4A1-E3DD-45A3-8B5A-D9D6A1E4D296}"/>
              </a:ext>
            </a:extLst>
          </p:cNvPr>
          <p:cNvSpPr txBox="1"/>
          <p:nvPr/>
        </p:nvSpPr>
        <p:spPr>
          <a:xfrm>
            <a:off x="2745978" y="2288758"/>
            <a:ext cx="32480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샘플 </a:t>
            </a:r>
            <a:r>
              <a:rPr lang="en-US" altLang="ko-KR" sz="1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x</a:t>
            </a:r>
            <a:r>
              <a:rPr lang="ko-KR" altLang="en-US" sz="1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에 대한 </a:t>
            </a:r>
            <a:r>
              <a:rPr lang="ko-KR" altLang="en-US" sz="1400" dirty="0">
                <a:solidFill>
                  <a:schemeClr val="accent2">
                    <a:lumMod val="50000"/>
                  </a:schemeClr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각 클래스의 점수</a:t>
            </a:r>
            <a:r>
              <a:rPr lang="ko-KR" altLang="en-US" sz="1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를 담은 벡터</a:t>
            </a:r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9398A1C4-A3B0-425A-AB90-7FB9FE123C11}"/>
              </a:ext>
            </a:extLst>
          </p:cNvPr>
          <p:cNvCxnSpPr>
            <a:cxnSpLocks/>
          </p:cNvCxnSpPr>
          <p:nvPr/>
        </p:nvCxnSpPr>
        <p:spPr>
          <a:xfrm rot="16200000" flipH="1">
            <a:off x="339780" y="2035287"/>
            <a:ext cx="1165894" cy="477276"/>
          </a:xfrm>
          <a:prstGeom prst="bentConnector3">
            <a:avLst/>
          </a:prstGeom>
          <a:ln w="127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B5D5F16-26A9-4550-B84C-DDF13D796184}"/>
              </a:ext>
            </a:extLst>
          </p:cNvPr>
          <p:cNvSpPr txBox="1"/>
          <p:nvPr/>
        </p:nvSpPr>
        <p:spPr>
          <a:xfrm>
            <a:off x="319203" y="2910780"/>
            <a:ext cx="25394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샘플이 클래스 </a:t>
            </a:r>
            <a:r>
              <a:rPr lang="en-US" altLang="ko-KR" sz="1400" i="1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k</a:t>
            </a:r>
            <a:r>
              <a:rPr lang="ko-KR" altLang="en-US" sz="1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에 속할 </a:t>
            </a:r>
            <a:r>
              <a:rPr lang="ko-KR" altLang="en-US" sz="1400" dirty="0">
                <a:solidFill>
                  <a:schemeClr val="accent2">
                    <a:lumMod val="50000"/>
                  </a:schemeClr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추정 확률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E457F67-6183-4AF3-97A4-DD971775EA18}"/>
                  </a:ext>
                </a:extLst>
              </p:cNvPr>
              <p:cNvSpPr txBox="1"/>
              <p:nvPr/>
            </p:nvSpPr>
            <p:spPr>
              <a:xfrm>
                <a:off x="886306" y="3279793"/>
                <a:ext cx="7917452" cy="5028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∴∑</m:t>
                      </m:r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altLang="ko-K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   &amp;   </m:t>
                      </m:r>
                      <m:acc>
                        <m:accPr>
                          <m:chr m:val="̂"/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altLang="ko-K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𝑎𝑟𝑔𝑚𝑎</m:t>
                      </m:r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altLang="ko-K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𝝈</m:t>
                      </m:r>
                      <m:sSub>
                        <m:sSubPr>
                          <m:ctrlPr>
                            <a:rPr lang="en-US" altLang="ko-K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altLang="ko-KR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𝒔</m:t>
                              </m:r>
                              <m:d>
                                <m:dPr>
                                  <m:ctrlPr>
                                    <a:rPr lang="en-US" altLang="ko-KR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l-GR" altLang="ko-KR" b="1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𝜲</m:t>
                                  </m:r>
                                </m:e>
                              </m:d>
                            </m:e>
                          </m:d>
                        </m:e>
                        <m:sub>
                          <m:r>
                            <a:rPr lang="en-US" altLang="ko-K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𝒌</m:t>
                          </m:r>
                        </m:sub>
                      </m:sSub>
                      <m:r>
                        <a:rPr lang="en-US" altLang="ko-K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altLang="ko-K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𝑎𝑟𝑔𝑚𝑎</m:t>
                      </m:r>
                      <m:sSub>
                        <m:sSubPr>
                          <m:ctrlP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b>
                        <m:sSubPr>
                          <m:ctrlPr>
                            <a:rPr lang="en-US" altLang="ko-K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𝒔</m:t>
                          </m:r>
                        </m:e>
                        <m:sub>
                          <m:r>
                            <a:rPr lang="en-US" altLang="ko-K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𝒌</m:t>
                          </m:r>
                        </m:sub>
                      </m:sSub>
                      <m:d>
                        <m:dPr>
                          <m:ctrlPr>
                            <a:rPr lang="en-US" altLang="ko-KR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l-GR" altLang="ko-KR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𝜲</m:t>
                          </m: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  <a:ea typeface="a아시아헤드1" panose="02020600000000000000" pitchFamily="18" charset="-127"/>
                        </a:rPr>
                        <m:t>=</m:t>
                      </m:r>
                      <m:r>
                        <a:rPr lang="en-US" altLang="ko-K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𝑎𝑟𝑔𝑚𝑎</m:t>
                      </m:r>
                      <m:sSub>
                        <m:sSubPr>
                          <m:ctrlP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sSup>
                        <m:sSupPr>
                          <m:ctrlPr>
                            <a:rPr lang="en-US" altLang="ko-KR" b="1" i="1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ko-KR" b="1" i="1">
                                  <a:latin typeface="Cambria Math" panose="02040503050406030204" pitchFamily="18" charset="0"/>
                                  <a:ea typeface="a아시아헤드1" panose="02020600000000000000" pitchFamily="18" charset="-127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ko-KR" b="1" i="1">
                                      <a:latin typeface="Cambria Math" panose="02040503050406030204" pitchFamily="18" charset="0"/>
                                      <a:ea typeface="a아시아헤드1" panose="02020600000000000000" pitchFamily="18" charset="-127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b="1" i="1">
                                      <a:latin typeface="Cambria Math" panose="02040503050406030204" pitchFamily="18" charset="0"/>
                                      <a:ea typeface="a아시아헤드1" panose="02020600000000000000" pitchFamily="18" charset="-127"/>
                                    </a:rPr>
                                    <m:t>𝜽</m:t>
                                  </m:r>
                                </m:e>
                                <m:sup>
                                  <m:r>
                                    <a:rPr lang="en-US" altLang="ko-KR" b="1" i="1">
                                      <a:latin typeface="Cambria Math" panose="02040503050406030204" pitchFamily="18" charset="0"/>
                                      <a:ea typeface="a아시아헤드1" panose="02020600000000000000" pitchFamily="18" charset="-127"/>
                                    </a:rPr>
                                    <m:t>𝒌</m:t>
                                  </m:r>
                                </m:sup>
                              </m:sSup>
                            </m:e>
                          </m:d>
                        </m:e>
                        <m:sup>
                          <m:r>
                            <a:rPr lang="en-US" altLang="ko-KR" b="1" i="1">
                              <a:latin typeface="Cambria Math" panose="02040503050406030204" pitchFamily="18" charset="0"/>
                              <a:ea typeface="a아시아헤드1" panose="02020600000000000000" pitchFamily="18" charset="-127"/>
                            </a:rPr>
                            <m:t>𝑻</m:t>
                          </m:r>
                        </m:sup>
                      </m:sSup>
                      <m:r>
                        <a:rPr lang="el-GR" altLang="ko-KR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𝜲</m:t>
                      </m:r>
                    </m:oMath>
                  </m:oMathPara>
                </a14:m>
                <a:endParaRPr lang="ko-KR" altLang="en-US" b="1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E457F67-6183-4AF3-97A4-DD971775EA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6306" y="3279793"/>
                <a:ext cx="7917452" cy="502830"/>
              </a:xfrm>
              <a:prstGeom prst="rect">
                <a:avLst/>
              </a:prstGeom>
              <a:blipFill>
                <a:blip r:embed="rId3"/>
                <a:stretch>
                  <a:fillRect b="-361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08EF847-FB29-4A8B-A5F0-9C187A246E58}"/>
                  </a:ext>
                </a:extLst>
              </p:cNvPr>
              <p:cNvSpPr txBox="1"/>
              <p:nvPr/>
            </p:nvSpPr>
            <p:spPr>
              <a:xfrm>
                <a:off x="42529" y="4027129"/>
                <a:ext cx="86549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dirty="0">
                    <a:solidFill>
                      <a:srgbClr val="FF0000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주의</a:t>
                </a:r>
                <a:r>
                  <a:rPr lang="en-US" altLang="ko-KR" b="1" dirty="0">
                    <a:solidFill>
                      <a:srgbClr val="FF0000"/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! </a:t>
                </a:r>
                <a:r>
                  <a:rPr lang="ko-KR" altLang="en-US" dirty="0" err="1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소프트맥스</a:t>
                </a:r>
                <a:r>
                  <a:rPr lang="ko-KR" altLang="en-US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회귀 분류기는 </a:t>
                </a:r>
                <a:r>
                  <a:rPr lang="ko-KR" altLang="en-US" b="1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한 번에 하나의 클래스만 예측</a:t>
                </a:r>
                <a:endParaRPr lang="en-US" altLang="ko-KR" b="1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  <a:p>
                <a:pPr algn="ctr"/>
                <a:r>
                  <a:rPr lang="ko-KR" altLang="en-US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∴</m:t>
                    </m:r>
                  </m:oMath>
                </a14:m>
                <a:r>
                  <a:rPr lang="ko-KR" altLang="en-US" b="1" dirty="0">
                    <a:solidFill>
                      <a:schemeClr val="accent2">
                        <a:lumMod val="50000"/>
                      </a:schemeClr>
                    </a:solidFill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상호 배타적인 클래스</a:t>
                </a:r>
                <a:r>
                  <a:rPr lang="ko-KR" altLang="en-US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에서만 사용 </a:t>
                </a:r>
                <a:r>
                  <a:rPr lang="en-US" altLang="ko-KR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(</a:t>
                </a:r>
                <a:r>
                  <a:rPr lang="ko-KR" altLang="en-US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여러 사람의 얼굴을 인식하는 용도 </a:t>
                </a:r>
                <a:r>
                  <a:rPr lang="en-US" altLang="ko-KR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X )</a:t>
                </a:r>
                <a:r>
                  <a:rPr lang="ko-KR" altLang="en-US" dirty="0">
                    <a:latin typeface="a아시아헤드1" panose="02020600000000000000" pitchFamily="18" charset="-127"/>
                    <a:ea typeface="a아시아헤드1" panose="02020600000000000000" pitchFamily="18" charset="-127"/>
                  </a:rPr>
                  <a:t> </a:t>
                </a:r>
                <a:endParaRPr lang="en-US" altLang="ko-KR" dirty="0">
                  <a:latin typeface="a아시아헤드1" panose="02020600000000000000" pitchFamily="18" charset="-127"/>
                  <a:ea typeface="a아시아헤드1" panose="02020600000000000000" pitchFamily="18" charset="-127"/>
                </a:endParaRP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08EF847-FB29-4A8B-A5F0-9C187A246E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529" y="4027129"/>
                <a:ext cx="8654902" cy="646331"/>
              </a:xfrm>
              <a:prstGeom prst="rect">
                <a:avLst/>
              </a:prstGeom>
              <a:blipFill>
                <a:blip r:embed="rId4"/>
                <a:stretch>
                  <a:fillRect t="-4717" b="-1509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09953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60901BD-EADA-4C10-9674-E961C52EBF86}"/>
              </a:ext>
            </a:extLst>
          </p:cNvPr>
          <p:cNvSpPr txBox="1"/>
          <p:nvPr/>
        </p:nvSpPr>
        <p:spPr>
          <a:xfrm>
            <a:off x="-121180" y="0"/>
            <a:ext cx="2730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아시아헤드1" panose="02020600000000000000" pitchFamily="18" charset="-127"/>
                <a:ea typeface="a아시아헤드1" panose="02020600000000000000" pitchFamily="18" charset="-127"/>
                <a:cs typeface="+mn-cs"/>
              </a:rPr>
              <a:t>6. 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아시아헤드1" panose="02020600000000000000" pitchFamily="18" charset="-127"/>
                <a:ea typeface="a아시아헤드1" panose="02020600000000000000" pitchFamily="18" charset="-127"/>
                <a:cs typeface="+mn-cs"/>
              </a:rPr>
              <a:t>로지스틱 회귀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CA592B3-0287-4B8D-8154-501CC9542D39}"/>
              </a:ext>
            </a:extLst>
          </p:cNvPr>
          <p:cNvSpPr/>
          <p:nvPr/>
        </p:nvSpPr>
        <p:spPr>
          <a:xfrm>
            <a:off x="6827521" y="5313046"/>
            <a:ext cx="2172018" cy="97156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DA73F5-4E89-4D69-88AA-672D0912C387}"/>
              </a:ext>
            </a:extLst>
          </p:cNvPr>
          <p:cNvSpPr txBox="1"/>
          <p:nvPr/>
        </p:nvSpPr>
        <p:spPr>
          <a:xfrm>
            <a:off x="6176329" y="5212213"/>
            <a:ext cx="76930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srgbClr val="081400"/>
                </a:solidFill>
                <a:effectLst/>
                <a:uLnTx/>
                <a:uFillTx/>
                <a:latin typeface="a아시아헤드1" panose="02020600000000000000" pitchFamily="18" charset="-127"/>
                <a:ea typeface="a아시아헤드1" panose="02020600000000000000" pitchFamily="18" charset="-127"/>
                <a:cs typeface="+mn-cs"/>
              </a:rPr>
              <a:t>EURON</a:t>
            </a:r>
            <a:endParaRPr kumimoji="0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srgbClr val="081400"/>
              </a:solidFill>
              <a:effectLst/>
              <a:uLnTx/>
              <a:uFillTx/>
              <a:latin typeface="a아시아헤드1" panose="02020600000000000000" pitchFamily="18" charset="-127"/>
              <a:ea typeface="a아시아헤드1" panose="02020600000000000000" pitchFamily="18" charset="-127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5A4C6F4-F83A-48E3-B856-CD8ABCB067B1}"/>
              </a:ext>
            </a:extLst>
          </p:cNvPr>
          <p:cNvSpPr/>
          <p:nvPr/>
        </p:nvSpPr>
        <p:spPr>
          <a:xfrm>
            <a:off x="0" y="523221"/>
            <a:ext cx="2520000" cy="63520"/>
          </a:xfrm>
          <a:prstGeom prst="rect">
            <a:avLst/>
          </a:prstGeom>
          <a:solidFill>
            <a:srgbClr val="081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6DD926-512F-4B85-B96D-0C1F7DFA5D07}"/>
              </a:ext>
            </a:extLst>
          </p:cNvPr>
          <p:cNvSpPr txBox="1"/>
          <p:nvPr/>
        </p:nvSpPr>
        <p:spPr>
          <a:xfrm>
            <a:off x="90082" y="1344577"/>
            <a:ext cx="2780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아시아헤드2" panose="02020600000000000000" pitchFamily="18" charset="-127"/>
                <a:ea typeface="a아시아헤드2" panose="02020600000000000000" pitchFamily="18" charset="-127"/>
                <a:cs typeface="+mn-cs"/>
              </a:rPr>
              <a:t>&lt;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아시아헤드2" panose="02020600000000000000" pitchFamily="18" charset="-127"/>
                <a:ea typeface="a아시아헤드2" panose="02020600000000000000" pitchFamily="18" charset="-127"/>
                <a:cs typeface="+mn-cs"/>
              </a:rPr>
              <a:t>크로스 엔트로피 </a:t>
            </a:r>
            <a:r>
              <a:rPr lang="ko-KR" altLang="en-US" u="sng" dirty="0">
                <a:solidFill>
                  <a:srgbClr val="FF0000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비용 함수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아시아헤드2" panose="02020600000000000000" pitchFamily="18" charset="-127"/>
                <a:ea typeface="a아시아헤드2" panose="02020600000000000000" pitchFamily="18" charset="-127"/>
                <a:cs typeface="+mn-cs"/>
              </a:rPr>
              <a:t>&gt;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22A6B2CF-A429-475E-8461-7A131FBB1C82}"/>
                  </a:ext>
                </a:extLst>
              </p:cNvPr>
              <p:cNvSpPr txBox="1"/>
              <p:nvPr/>
            </p:nvSpPr>
            <p:spPr>
              <a:xfrm>
                <a:off x="2176164" y="1883211"/>
                <a:ext cx="3664655" cy="67076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altLang="ko-KR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𝐽</m:t>
                      </m:r>
                      <m:r>
                        <a:rPr kumimoji="0" lang="en-US" altLang="ko-KR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(</m:t>
                      </m:r>
                      <m:r>
                        <m:rPr>
                          <m:sty m:val="p"/>
                        </m:rPr>
                        <a:rPr kumimoji="0" lang="el-GR" altLang="ko-KR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Θ</m:t>
                      </m:r>
                      <m:r>
                        <a:rPr kumimoji="0" lang="en-US" altLang="ko-KR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kumimoji="0" lang="en-US" altLang="ko-KR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=−</m:t>
                      </m:r>
                      <m:f>
                        <m:fPr>
                          <m:ctrlPr>
                            <a:rPr kumimoji="0" lang="en-US" altLang="ko-K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fPr>
                        <m:num>
                          <m:r>
                            <a:rPr kumimoji="0" lang="en-US" altLang="ko-K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1</m:t>
                          </m:r>
                        </m:num>
                        <m:den>
                          <m:r>
                            <a:rPr kumimoji="0" lang="en-US" altLang="ko-K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kumimoji="0" lang="en-US" altLang="ko-K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naryPr>
                        <m:sub/>
                        <m:sup/>
                        <m:e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altLang="ko-KR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sSubSup>
                                <m:sSubSupPr>
                                  <m:ctrlPr>
                                    <a:rPr lang="en-US" altLang="ko-KR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  <m:sup>
                                  <m:r>
                                    <a:rPr lang="en-US" altLang="ko-KR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p>
                              </m:sSubSup>
                              <m:r>
                                <m:rPr>
                                  <m:sty m:val="p"/>
                                </m:rPr>
                                <a:rPr lang="en-US" altLang="ko-KR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  <m:r>
                                <a:rPr lang="en-US" altLang="ko-KR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⁡(</m:t>
                              </m:r>
                              <m:sSubSup>
                                <m:sSubSupPr>
                                  <m:ctrlPr>
                                    <a:rPr lang="en-US" altLang="ko-KR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altLang="ko-KR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ko-KR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ko-KR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  <m:sup>
                                  <m:r>
                                    <a:rPr lang="en-US" altLang="ko-KR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p>
                              </m:sSubSup>
                              <m:r>
                                <a:rPr lang="en-US" altLang="ko-KR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kumimoji="0" lang="en-US" altLang="ko-KR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맑은 고딕" panose="020B0503020000020004" pitchFamily="50" charset="-127"/>
                  <a:cs typeface="+mn-cs"/>
                </a:endParaRP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22A6B2CF-A429-475E-8461-7A131FBB1C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6164" y="1883211"/>
                <a:ext cx="3664655" cy="67076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591523A-7888-4404-B517-3DAF96CD85D2}"/>
                  </a:ext>
                </a:extLst>
              </p:cNvPr>
              <p:cNvSpPr txBox="1"/>
              <p:nvPr/>
            </p:nvSpPr>
            <p:spPr>
              <a:xfrm>
                <a:off x="2533130" y="4145602"/>
                <a:ext cx="3933277" cy="67076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altLang="ko-K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0" lang="en-US" altLang="ko-K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∇</m:t>
                          </m:r>
                        </m:e>
                        <m:sub>
                          <m:sSub>
                            <m:sSubPr>
                              <m:ctrlPr>
                                <a:rPr kumimoji="0" lang="en-US" altLang="ko-KR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kumimoji="0" lang="el-GR" altLang="ko-KR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kumimoji="0" lang="en-US" altLang="ko-KR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+mn-cs"/>
                                </a:rPr>
                                <m:t>𝑘</m:t>
                              </m:r>
                            </m:sub>
                          </m:sSub>
                        </m:sub>
                      </m:sSub>
                      <m:r>
                        <a:rPr kumimoji="0" lang="en-US" altLang="ko-KR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𝐽</m:t>
                      </m:r>
                      <m:d>
                        <m:dPr>
                          <m:ctrlPr>
                            <a:rPr kumimoji="0" lang="en-US" altLang="ko-K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kumimoji="0" lang="el-GR" altLang="ko-K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Θ</m:t>
                          </m:r>
                        </m:e>
                      </m:d>
                      <m:r>
                        <a:rPr kumimoji="0" lang="en-US" altLang="ko-KR" sz="18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+mn-cs"/>
                        </a:rPr>
                        <m:t>=</m:t>
                      </m:r>
                      <m:f>
                        <m:fPr>
                          <m:ctrlPr>
                            <a:rPr kumimoji="0" lang="en-US" altLang="ko-K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fPr>
                        <m:num>
                          <m:r>
                            <a:rPr kumimoji="0" lang="en-US" altLang="ko-K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1</m:t>
                          </m:r>
                        </m:num>
                        <m:den>
                          <m:r>
                            <a:rPr kumimoji="0" lang="en-US" altLang="ko-K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  <m:t>𝑚</m:t>
                          </m:r>
                        </m:den>
                      </m:f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kumimoji="0" lang="en-US" altLang="ko-K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naryPr>
                        <m:sub/>
                        <m:sup/>
                        <m:e>
                          <m:d>
                            <m:dPr>
                              <m:ctrlPr>
                                <a:rPr kumimoji="0" lang="en-US" altLang="ko-KR" sz="1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kumimoji="0" lang="en-US" altLang="ko-KR" sz="1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kumimoji="0" lang="en-US" altLang="ko-KR" sz="1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kumimoji="0" lang="en-US" altLang="ko-KR" sz="1800" b="0" i="1" u="none" strike="noStrike" kern="1200" cap="none" spc="0" normalizeH="0" baseline="0" noProof="0" smtClean="0">
                                          <a:ln>
                                            <a:noFill/>
                                          </a:ln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uLnTx/>
                                          <a:uFillTx/>
                                          <a:latin typeface="Cambria Math" panose="02040503050406030204" pitchFamily="18" charset="0"/>
                                          <a:cs typeface="+mn-cs"/>
                                        </a:rPr>
                                        <m:t>𝑝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kumimoji="0" lang="en-US" altLang="ko-KR" sz="1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𝑘</m:t>
                                  </m:r>
                                </m:sub>
                                <m:sup>
                                  <m:r>
                                    <a:rPr kumimoji="0" lang="en-US" altLang="ko-KR" sz="1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𝑖</m:t>
                                  </m:r>
                                </m:sup>
                              </m:sSubSup>
                              <m:r>
                                <a:rPr kumimoji="0" lang="en-US" altLang="ko-KR" sz="18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schemeClr val="tx1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−</m:t>
                              </m:r>
                              <m:sSubSup>
                                <m:sSubSupPr>
                                  <m:ctrlPr>
                                    <a:rPr kumimoji="0" lang="en-US" altLang="ko-KR" sz="1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</m:ctrlPr>
                                </m:sSubSupPr>
                                <m:e>
                                  <m:r>
                                    <a:rPr kumimoji="0" lang="en-US" altLang="ko-KR" sz="1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kumimoji="0" lang="en-US" altLang="ko-KR" sz="18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𝑘</m:t>
                                  </m:r>
                                </m:sub>
                                <m:sup>
                                  <m:r>
                                    <a:rPr kumimoji="0" lang="en-US" altLang="ko-KR" sz="1800" b="0" i="1" u="none" strike="noStrike" kern="1200" cap="none" spc="0" normalizeH="0" baseline="0" noProof="0">
                                      <a:ln>
                                        <a:noFill/>
                                      </a:ln>
                                      <a:solidFill>
                                        <a:schemeClr val="tx1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+mn-cs"/>
                                    </a:rPr>
                                    <m:t>𝑖</m:t>
                                  </m:r>
                                </m:sup>
                              </m:sSubSup>
                            </m:e>
                          </m:d>
                          <m:sSup>
                            <m:sSupPr>
                              <m:ctrlPr>
                                <a:rPr lang="en-US" altLang="ko-KR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l-GR" altLang="ko-K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Χ</m:t>
                              </m:r>
                            </m:e>
                            <m:sup>
                              <m:r>
                                <a:rPr lang="en-US" altLang="ko-KR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Calibri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591523A-7888-4404-B517-3DAF96CD85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3130" y="4145602"/>
                <a:ext cx="3933277" cy="67076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TextBox 34">
            <a:extLst>
              <a:ext uri="{FF2B5EF4-FFF2-40B4-BE49-F238E27FC236}">
                <a16:creationId xmlns:a16="http://schemas.microsoft.com/office/drawing/2014/main" id="{25B896AA-8C62-453C-8E16-07EA0935F964}"/>
              </a:ext>
            </a:extLst>
          </p:cNvPr>
          <p:cNvSpPr txBox="1"/>
          <p:nvPr/>
        </p:nvSpPr>
        <p:spPr>
          <a:xfrm>
            <a:off x="5158049" y="3671336"/>
            <a:ext cx="19847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아시아헤드2" panose="02020600000000000000" pitchFamily="18" charset="-127"/>
                <a:ea typeface="a아시아헤드2" panose="02020600000000000000" pitchFamily="18" charset="-127"/>
                <a:cs typeface="+mn-cs"/>
              </a:rPr>
              <a:t>(</a:t>
            </a:r>
            <a:r>
              <a:rPr kumimoji="0" lang="ko-KR" alt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아시아헤드2" panose="02020600000000000000" pitchFamily="18" charset="-127"/>
                <a:ea typeface="a아시아헤드2" panose="02020600000000000000" pitchFamily="18" charset="-127"/>
                <a:cs typeface="+mn-cs"/>
              </a:rPr>
              <a:t>비용 함수 최소화 목적</a:t>
            </a:r>
            <a:r>
              <a:rPr kumimoji="0" lang="en-US" altLang="ko-KR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아시아헤드2" panose="02020600000000000000" pitchFamily="18" charset="-127"/>
                <a:ea typeface="a아시아헤드2" panose="02020600000000000000" pitchFamily="18" charset="-127"/>
                <a:cs typeface="+mn-cs"/>
              </a:rPr>
              <a:t>)</a:t>
            </a:r>
            <a:endParaRPr kumimoji="0" lang="ko-KR" altLang="en-US" sz="1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1A8575-F9F7-446A-9D32-BC7E3A558CB5}"/>
              </a:ext>
            </a:extLst>
          </p:cNvPr>
          <p:cNvSpPr txBox="1"/>
          <p:nvPr/>
        </p:nvSpPr>
        <p:spPr>
          <a:xfrm>
            <a:off x="267531" y="727215"/>
            <a:ext cx="17876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latin typeface="a아시아헤드2" panose="02020600000000000000" pitchFamily="18" charset="-127"/>
                <a:ea typeface="a아시아헤드2" panose="02020600000000000000" pitchFamily="18" charset="-127"/>
              </a:rPr>
              <a:t>소프트맥스</a:t>
            </a:r>
            <a:r>
              <a:rPr lang="ko-KR" altLang="en-US" sz="20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 함수</a:t>
            </a:r>
          </a:p>
        </p:txBody>
      </p: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E8A5A6B9-31AC-4A2D-9D46-481E66E5444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516902" y="1512389"/>
            <a:ext cx="535500" cy="489097"/>
          </a:xfrm>
          <a:prstGeom prst="bentConnector3">
            <a:avLst/>
          </a:prstGeom>
          <a:ln w="127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A8823A2-E477-4C09-8A5D-409604D079F5}"/>
              </a:ext>
            </a:extLst>
          </p:cNvPr>
          <p:cNvSpPr txBox="1"/>
          <p:nvPr/>
        </p:nvSpPr>
        <p:spPr>
          <a:xfrm>
            <a:off x="3734616" y="1122539"/>
            <a:ext cx="25891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solidFill>
                  <a:schemeClr val="accent2">
                    <a:lumMod val="50000"/>
                  </a:schemeClr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i</a:t>
            </a:r>
            <a:r>
              <a:rPr lang="ko-KR" altLang="en-US" sz="1400" dirty="0">
                <a:solidFill>
                  <a:schemeClr val="accent2">
                    <a:lumMod val="50000"/>
                  </a:schemeClr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번째 샘플</a:t>
            </a:r>
            <a:r>
              <a:rPr lang="ko-KR" altLang="en-US" sz="1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이 </a:t>
            </a:r>
            <a:r>
              <a:rPr lang="ko-KR" altLang="en-US" sz="1400" dirty="0">
                <a:solidFill>
                  <a:schemeClr val="accent2">
                    <a:lumMod val="50000"/>
                  </a:schemeClr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클래스 </a:t>
            </a:r>
            <a:r>
              <a:rPr lang="en-US" altLang="ko-KR" sz="1400" dirty="0">
                <a:solidFill>
                  <a:schemeClr val="accent2">
                    <a:lumMod val="50000"/>
                  </a:schemeClr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k</a:t>
            </a:r>
            <a:r>
              <a:rPr lang="ko-KR" altLang="en-US" sz="1400" dirty="0">
                <a:latin typeface="a아시아헤드2" panose="02020600000000000000" pitchFamily="18" charset="-127"/>
                <a:ea typeface="a아시아헤드2" panose="02020600000000000000" pitchFamily="18" charset="-127"/>
              </a:rPr>
              <a:t>에 속할 확률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E3AF79BF-C506-4087-A028-4E5A046DA492}"/>
              </a:ext>
            </a:extLst>
          </p:cNvPr>
          <p:cNvCxnSpPr/>
          <p:nvPr/>
        </p:nvCxnSpPr>
        <p:spPr>
          <a:xfrm>
            <a:off x="4423145" y="2346250"/>
            <a:ext cx="233916" cy="0"/>
          </a:xfrm>
          <a:prstGeom prst="line">
            <a:avLst/>
          </a:prstGeom>
          <a:ln w="127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69EC139-056E-4979-9300-33B27E6E863D}"/>
              </a:ext>
            </a:extLst>
          </p:cNvPr>
          <p:cNvSpPr txBox="1"/>
          <p:nvPr/>
        </p:nvSpPr>
        <p:spPr>
          <a:xfrm>
            <a:off x="2708393" y="2809290"/>
            <a:ext cx="34295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a아시아헤드2" panose="02020600000000000000" pitchFamily="18" charset="-127"/>
                <a:ea typeface="a아시아헤드2" panose="02020600000000000000" pitchFamily="18" charset="-127"/>
                <a:cs typeface="+mn-cs"/>
              </a:rPr>
              <a:t>로지스틱 회귀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아시아헤드2" panose="02020600000000000000" pitchFamily="18" charset="-127"/>
                <a:ea typeface="a아시아헤드2" panose="02020600000000000000" pitchFamily="18" charset="-127"/>
                <a:cs typeface="+mn-cs"/>
              </a:rPr>
              <a:t>의 비용함수와 동일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아시아헤드2" panose="02020600000000000000" pitchFamily="18" charset="-127"/>
              <a:ea typeface="a아시아헤드2" panose="02020600000000000000" pitchFamily="18" charset="-127"/>
              <a:cs typeface="+mn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6FAA7F7-2262-46DB-B31E-6023C1646D65}"/>
              </a:ext>
            </a:extLst>
          </p:cNvPr>
          <p:cNvSpPr txBox="1"/>
          <p:nvPr/>
        </p:nvSpPr>
        <p:spPr>
          <a:xfrm>
            <a:off x="78751" y="3615886"/>
            <a:ext cx="5367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아시아헤드2" panose="02020600000000000000" pitchFamily="18" charset="-127"/>
                <a:ea typeface="a아시아헤드2" panose="02020600000000000000" pitchFamily="18" charset="-127"/>
                <a:cs typeface="+mn-cs"/>
              </a:rPr>
              <a:t>&lt;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아시아헤드2" panose="02020600000000000000" pitchFamily="18" charset="-127"/>
                <a:ea typeface="a아시아헤드2" panose="02020600000000000000" pitchFamily="18" charset="-127"/>
                <a:cs typeface="+mn-cs"/>
              </a:rPr>
              <a:t>클래스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아시아헤드2" panose="02020600000000000000" pitchFamily="18" charset="-127"/>
                <a:ea typeface="a아시아헤드2" panose="02020600000000000000" pitchFamily="18" charset="-127"/>
                <a:cs typeface="+mn-cs"/>
              </a:rPr>
              <a:t>k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아시아헤드2" panose="02020600000000000000" pitchFamily="18" charset="-127"/>
                <a:ea typeface="a아시아헤드2" panose="02020600000000000000" pitchFamily="18" charset="-127"/>
                <a:cs typeface="+mn-cs"/>
              </a:rPr>
              <a:t>에 대한 크로스 엔트로피의  </a:t>
            </a:r>
            <a:r>
              <a:rPr lang="ko-KR" altLang="en-US" u="sng" dirty="0" err="1">
                <a:solidFill>
                  <a:srgbClr val="FF0000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그레이디언트</a:t>
            </a:r>
            <a:r>
              <a:rPr lang="ko-KR" altLang="en-US" u="sng" dirty="0">
                <a:solidFill>
                  <a:srgbClr val="FF0000"/>
                </a:solidFill>
                <a:latin typeface="a아시아헤드2" panose="02020600000000000000" pitchFamily="18" charset="-127"/>
                <a:ea typeface="a아시아헤드2" panose="02020600000000000000" pitchFamily="18" charset="-127"/>
              </a:rPr>
              <a:t> 벡터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아시아헤드2" panose="02020600000000000000" pitchFamily="18" charset="-127"/>
                <a:ea typeface="a아시아헤드2" panose="02020600000000000000" pitchFamily="18" charset="-127"/>
                <a:cs typeface="+mn-cs"/>
              </a:rPr>
              <a:t>&gt;</a:t>
            </a: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8DF9EA35-4D39-43BE-951D-A9F712C8B741}"/>
              </a:ext>
            </a:extLst>
          </p:cNvPr>
          <p:cNvCxnSpPr>
            <a:cxnSpLocks/>
          </p:cNvCxnSpPr>
          <p:nvPr/>
        </p:nvCxnSpPr>
        <p:spPr>
          <a:xfrm>
            <a:off x="1396501" y="3135841"/>
            <a:ext cx="1518633" cy="0"/>
          </a:xfrm>
          <a:prstGeom prst="straightConnector1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2CA8DCC7-CF7B-4297-BFFD-6B51F59182C6}"/>
              </a:ext>
            </a:extLst>
          </p:cNvPr>
          <p:cNvSpPr txBox="1"/>
          <p:nvPr/>
        </p:nvSpPr>
        <p:spPr>
          <a:xfrm>
            <a:off x="1412400" y="2775969"/>
            <a:ext cx="150273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아시아헤드2" panose="02020600000000000000" pitchFamily="18" charset="-127"/>
                <a:ea typeface="a아시아헤드2" panose="02020600000000000000" pitchFamily="18" charset="-127"/>
                <a:cs typeface="+mn-cs"/>
              </a:rPr>
              <a:t>클래스 </a:t>
            </a:r>
            <a:r>
              <a:rPr kumimoji="0" lang="en-US" altLang="ko-KR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아시아헤드2" panose="02020600000000000000" pitchFamily="18" charset="-127"/>
                <a:ea typeface="a아시아헤드2" panose="02020600000000000000" pitchFamily="18" charset="-127"/>
                <a:cs typeface="+mn-cs"/>
              </a:rPr>
              <a:t>2</a:t>
            </a:r>
            <a:r>
              <a:rPr kumimoji="0" lang="ko-KR" alt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아시아헤드2" panose="02020600000000000000" pitchFamily="18" charset="-127"/>
                <a:ea typeface="a아시아헤드2" panose="02020600000000000000" pitchFamily="18" charset="-127"/>
                <a:cs typeface="+mn-cs"/>
              </a:rPr>
              <a:t>개일 때</a:t>
            </a:r>
            <a:r>
              <a:rPr kumimoji="0" lang="en-US" altLang="ko-KR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아시아헤드2" panose="02020600000000000000" pitchFamily="18" charset="-127"/>
                <a:ea typeface="a아시아헤드2" panose="02020600000000000000" pitchFamily="18" charset="-127"/>
                <a:cs typeface="+mn-cs"/>
              </a:rPr>
              <a:t>, </a:t>
            </a:r>
            <a:endParaRPr kumimoji="0" lang="ko-KR" altLang="en-US" sz="1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33679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309</TotalTime>
  <Words>592</Words>
  <Application>Microsoft Office PowerPoint</Application>
  <PresentationFormat>사용자 지정</PresentationFormat>
  <Paragraphs>92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0" baseType="lpstr">
      <vt:lpstr>a아시아헤드2</vt:lpstr>
      <vt:lpstr>Calibri Light</vt:lpstr>
      <vt:lpstr>Roboto Condensed</vt:lpstr>
      <vt:lpstr>a아시아헤드1</vt:lpstr>
      <vt:lpstr>Cambria Math</vt:lpstr>
      <vt:lpstr>Arial</vt:lpstr>
      <vt:lpstr>Calibri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 다연</dc:creator>
  <cp:lastModifiedBy>김 주현</cp:lastModifiedBy>
  <cp:revision>34</cp:revision>
  <dcterms:created xsi:type="dcterms:W3CDTF">2021-02-28T06:30:33Z</dcterms:created>
  <dcterms:modified xsi:type="dcterms:W3CDTF">2021-04-03T08:14:36Z</dcterms:modified>
</cp:coreProperties>
</file>

<file path=docProps/thumbnail.jpeg>
</file>